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38.jpg" ContentType="image/jpg"/>
  <Override PartName="/ppt/notesSlides/notesSlide4.xml" ContentType="application/vnd.openxmlformats-officedocument.presentationml.notesSlide+xml"/>
  <Override PartName="/ppt/media/image40.jpg" ContentType="image/jpg"/>
  <Override PartName="/ppt/media/image41.jpg" ContentType="image/jpg"/>
  <Override PartName="/ppt/media/image43.jpg" ContentType="image/jpg"/>
  <Override PartName="/ppt/media/image46.jpg" ContentType="image/jpg"/>
  <Override PartName="/ppt/media/image47.jpg" ContentType="image/jpg"/>
  <Override PartName="/ppt/media/image51.jpg" ContentType="image/jpg"/>
  <Override PartName="/ppt/media/image52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9.jpg" ContentType="image/jpg"/>
  <Override PartName="/ppt/media/image61.jpg" ContentType="image/jpg"/>
  <Override PartName="/ppt/notesSlides/notesSlide5.xml" ContentType="application/vnd.openxmlformats-officedocument.presentationml.notesSlide+xml"/>
  <Override PartName="/ppt/media/image6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43"/>
  </p:notesMasterIdLst>
  <p:sldIdLst>
    <p:sldId id="256" r:id="rId3"/>
    <p:sldId id="257" r:id="rId4"/>
    <p:sldId id="258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5" r:id="rId29"/>
    <p:sldId id="282" r:id="rId30"/>
    <p:sldId id="296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</p:sldIdLst>
  <p:sldSz cx="12192000" cy="6858000"/>
  <p:notesSz cx="6858000" cy="9144000"/>
  <p:embeddedFontLst>
    <p:embeddedFont>
      <p:font typeface="Verdana" panose="020B0604030504040204" pitchFamily="34" charset="0"/>
      <p:regular r:id="rId44"/>
      <p:bold r:id="rId45"/>
      <p:italic r:id="rId46"/>
      <p:boldItalic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Bodoni MT Black" panose="02070A03080606020203" pitchFamily="18" charset="0"/>
      <p:bold r:id="rId52"/>
      <p:boldItalic r:id="rId53"/>
    </p:embeddedFont>
    <p:embeddedFont>
      <p:font typeface="Modern No. 20" panose="02070704070505020303" pitchFamily="18" charset="0"/>
      <p:regular r:id="rId54"/>
    </p:embeddedFont>
    <p:embeddedFont>
      <p:font typeface="Mongolian Baiti" panose="03000500000000000000" pitchFamily="66" charset="0"/>
      <p:regular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26" autoAdjust="0"/>
  </p:normalViewPr>
  <p:slideViewPr>
    <p:cSldViewPr snapToGrid="0">
      <p:cViewPr varScale="1">
        <p:scale>
          <a:sx n="109" d="100"/>
          <a:sy n="109" d="100"/>
        </p:scale>
        <p:origin x="630" y="108"/>
      </p:cViewPr>
      <p:guideLst/>
    </p:cSldViewPr>
  </p:slideViewPr>
  <p:outlineViewPr>
    <p:cViewPr>
      <p:scale>
        <a:sx n="33" d="100"/>
        <a:sy n="33" d="100"/>
      </p:scale>
      <p:origin x="0" y="-5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485892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80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533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872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1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4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5904" y="475643"/>
            <a:ext cx="3819175" cy="22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1964263" y="5397501"/>
            <a:ext cx="7586135" cy="60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>
            <a:spLocks noGrp="1"/>
          </p:cNvSpPr>
          <p:nvPr>
            <p:ph type="pic" idx="2"/>
          </p:nvPr>
        </p:nvSpPr>
        <p:spPr>
          <a:xfrm>
            <a:off x="1964267" y="1670050"/>
            <a:ext cx="7586133" cy="358775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698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">
  <p:cSld name="4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66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0" name="Google Shape;90;p12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465138" y="1645626"/>
            <a:ext cx="5322887" cy="20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2"/>
          </p:nvPr>
        </p:nvSpPr>
        <p:spPr>
          <a:xfrm>
            <a:off x="6316789" y="1649193"/>
            <a:ext cx="5322887" cy="205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3"/>
          </p:nvPr>
        </p:nvSpPr>
        <p:spPr>
          <a:xfrm>
            <a:off x="465138" y="3919451"/>
            <a:ext cx="5322887" cy="205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4"/>
          </p:nvPr>
        </p:nvSpPr>
        <p:spPr>
          <a:xfrm>
            <a:off x="6316789" y="3923018"/>
            <a:ext cx="5322887" cy="205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>
            <a:spLocks noGrp="1"/>
          </p:cNvSpPr>
          <p:nvPr>
            <p:ph type="pic" idx="2"/>
          </p:nvPr>
        </p:nvSpPr>
        <p:spPr>
          <a:xfrm>
            <a:off x="58722" y="67112"/>
            <a:ext cx="9622173" cy="6727971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6992" y="793419"/>
            <a:ext cx="3829757" cy="498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967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4404" y="2082899"/>
            <a:ext cx="10515600" cy="2054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14404" y="4164055"/>
            <a:ext cx="10515600" cy="82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2000"/>
              <a:buNone/>
              <a:defRPr sz="2000">
                <a:solidFill>
                  <a:srgbClr val="889FBA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800"/>
              <a:buNone/>
              <a:defRPr sz="1800">
                <a:solidFill>
                  <a:srgbClr val="889FBA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FBA"/>
              </a:buClr>
              <a:buSzPts val="1600"/>
              <a:buNone/>
              <a:defRPr sz="1600">
                <a:solidFill>
                  <a:srgbClr val="889FBA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173" y="136525"/>
            <a:ext cx="965052" cy="96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71088" y="169446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1383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4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Universal">
  <p:cSld name="Title Slide Univers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5" descr="shutterstock_2958161.jpg"/>
          <p:cNvPicPr preferRelativeResize="0"/>
          <p:nvPr/>
        </p:nvPicPr>
        <p:blipFill rotWithShape="1">
          <a:blip r:embed="rId3">
            <a:alphaModFix/>
          </a:blip>
          <a:srcRect l="10754" t="15311" r="36530"/>
          <a:stretch/>
        </p:blipFill>
        <p:spPr>
          <a:xfrm>
            <a:off x="9160933" y="1"/>
            <a:ext cx="3031067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 descr="ISP2093881.JPG"/>
          <p:cNvPicPr preferRelativeResize="0"/>
          <p:nvPr/>
        </p:nvPicPr>
        <p:blipFill rotWithShape="1">
          <a:blip r:embed="rId4">
            <a:alphaModFix/>
          </a:blip>
          <a:srcRect l="12569" t="19907" b="7996"/>
          <a:stretch/>
        </p:blipFill>
        <p:spPr>
          <a:xfrm>
            <a:off x="1" y="1"/>
            <a:ext cx="3045883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 descr="shutterstock_12412126.jpg"/>
          <p:cNvPicPr preferRelativeResize="0"/>
          <p:nvPr/>
        </p:nvPicPr>
        <p:blipFill rotWithShape="1">
          <a:blip r:embed="rId5">
            <a:alphaModFix/>
          </a:blip>
          <a:srcRect l="28595" r="16269"/>
          <a:stretch/>
        </p:blipFill>
        <p:spPr>
          <a:xfrm>
            <a:off x="3045884" y="1"/>
            <a:ext cx="3052233" cy="29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 descr="shutterstock_43012507.jpg"/>
          <p:cNvPicPr preferRelativeResize="0"/>
          <p:nvPr/>
        </p:nvPicPr>
        <p:blipFill rotWithShape="1">
          <a:blip r:embed="rId6">
            <a:alphaModFix/>
          </a:blip>
          <a:srcRect l="41125" r="4949"/>
          <a:stretch/>
        </p:blipFill>
        <p:spPr>
          <a:xfrm>
            <a:off x="6098117" y="1"/>
            <a:ext cx="3062816" cy="290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Custom 1 Image">
  <p:cSld name="Title Slide Custom 1 Imag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2118" y="1"/>
            <a:ext cx="12230100" cy="5915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-1" y="1"/>
            <a:ext cx="12230100" cy="2900988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Custom 4 Images">
  <p:cSld name="Title Slide Custom 4 Image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-1" y="1"/>
            <a:ext cx="3029185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7"/>
          <p:cNvSpPr>
            <a:spLocks noGrp="1"/>
          </p:cNvSpPr>
          <p:nvPr>
            <p:ph type="pic" idx="3"/>
          </p:nvPr>
        </p:nvSpPr>
        <p:spPr>
          <a:xfrm>
            <a:off x="3048000" y="1"/>
            <a:ext cx="3029185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7"/>
          <p:cNvSpPr>
            <a:spLocks noGrp="1"/>
          </p:cNvSpPr>
          <p:nvPr>
            <p:ph type="pic" idx="4"/>
          </p:nvPr>
        </p:nvSpPr>
        <p:spPr>
          <a:xfrm>
            <a:off x="6096000" y="1"/>
            <a:ext cx="3048000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7"/>
          <p:cNvSpPr>
            <a:spLocks noGrp="1"/>
          </p:cNvSpPr>
          <p:nvPr>
            <p:ph type="pic" idx="5"/>
          </p:nvPr>
        </p:nvSpPr>
        <p:spPr>
          <a:xfrm>
            <a:off x="9144001" y="1"/>
            <a:ext cx="3048000" cy="2900987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592667" y="6356351"/>
            <a:ext cx="4783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2900989"/>
            <a:ext cx="11321474" cy="2834648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 txBox="1">
            <a:spLocks noGrp="1"/>
          </p:cNvSpPr>
          <p:nvPr>
            <p:ph type="ctrTitle"/>
          </p:nvPr>
        </p:nvSpPr>
        <p:spPr>
          <a:xfrm>
            <a:off x="167781" y="3082933"/>
            <a:ext cx="11073468" cy="127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926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" name="Google Shape;71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19232"/>
            <a:ext cx="12192000" cy="138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668"/>
            <a:ext cx="12192000" cy="13839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771088" y="702631"/>
            <a:ext cx="6779004" cy="40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0"/>
          <p:cNvCxnSpPr/>
          <p:nvPr/>
        </p:nvCxnSpPr>
        <p:spPr>
          <a:xfrm>
            <a:off x="771088" y="1266738"/>
            <a:ext cx="822191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oppins"/>
              <a:buNone/>
              <a:defRPr sz="4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9FB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209401" y="6258533"/>
            <a:ext cx="1584034" cy="46868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okwi.com/" TargetMode="Externa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wHXniAUMQ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9438845-AE43-CBEF-6B8A-F3C8917DB0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Arduino Workshop</a:t>
            </a:r>
            <a:endParaRPr lang="en-GB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7914E948-4560-FF02-8D85-10740EC8A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781" y="4484151"/>
            <a:ext cx="4767220" cy="562995"/>
          </a:xfrm>
        </p:spPr>
        <p:txBody>
          <a:bodyPr/>
          <a:lstStyle/>
          <a:p>
            <a:r>
              <a:rPr lang="en-GB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Session 1</a:t>
            </a:r>
            <a:endParaRPr lang="en-GB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4" b="32224"/>
          <a:stretch>
            <a:fillRect/>
          </a:stretch>
        </p:blipFill>
        <p:spPr>
          <a:xfrm>
            <a:off x="-1" y="1"/>
            <a:ext cx="11373854" cy="2900988"/>
          </a:xfrm>
          <a:prstGeom prst="rect">
            <a:avLst/>
          </a:prstGeom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reflection blurRad="6350" stA="50000" endA="300" endPos="90000" dir="5400000" sy="-100000" algn="bl" rotWithShape="0"/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0192" y="3504964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Arduino Uno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1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/>
          <p:cNvGrpSpPr/>
          <p:nvPr/>
        </p:nvGrpSpPr>
        <p:grpSpPr>
          <a:xfrm>
            <a:off x="3016539" y="781082"/>
            <a:ext cx="1894205" cy="1993264"/>
            <a:chOff x="7059149" y="1069840"/>
            <a:chExt cx="1894205" cy="1993264"/>
          </a:xfrm>
        </p:grpSpPr>
        <p:pic>
          <p:nvPicPr>
            <p:cNvPr id="4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149" y="1069840"/>
              <a:ext cx="1893606" cy="1992642"/>
            </a:xfrm>
            <a:prstGeom prst="rect">
              <a:avLst/>
            </a:prstGeom>
          </p:spPr>
        </p:pic>
        <p:pic>
          <p:nvPicPr>
            <p:cNvPr id="5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0647" y="1676400"/>
              <a:ext cx="1070609" cy="802386"/>
            </a:xfrm>
            <a:prstGeom prst="rect">
              <a:avLst/>
            </a:prstGeom>
          </p:spPr>
        </p:pic>
        <p:pic>
          <p:nvPicPr>
            <p:cNvPr id="6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2695" y="1069848"/>
              <a:ext cx="1828800" cy="1941576"/>
            </a:xfrm>
            <a:prstGeom prst="rect">
              <a:avLst/>
            </a:prstGeom>
          </p:spPr>
        </p:pic>
      </p:grpSp>
      <p:sp>
        <p:nvSpPr>
          <p:cNvPr id="7" name="object 6"/>
          <p:cNvSpPr txBox="1"/>
          <p:nvPr/>
        </p:nvSpPr>
        <p:spPr>
          <a:xfrm>
            <a:off x="3562276" y="1447459"/>
            <a:ext cx="807085" cy="5861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ct val="91500"/>
              </a:lnSpc>
              <a:spcBef>
                <a:spcPts val="225"/>
              </a:spcBef>
            </a:pPr>
            <a:r>
              <a:rPr sz="1300" b="1" spc="-65" dirty="0">
                <a:solidFill>
                  <a:srgbClr val="FFFFFF"/>
                </a:solidFill>
                <a:latin typeface="Verdana"/>
                <a:cs typeface="Verdana"/>
              </a:rPr>
              <a:t>Open </a:t>
            </a:r>
            <a:r>
              <a:rPr sz="1300" b="1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114" dirty="0">
                <a:solidFill>
                  <a:srgbClr val="FFFFFF"/>
                </a:solidFill>
                <a:latin typeface="Verdana"/>
                <a:cs typeface="Verdana"/>
              </a:rPr>
              <a:t>Source </a:t>
            </a:r>
            <a:r>
              <a:rPr sz="1300" b="1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300" b="1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b="1" spc="-2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b="1" spc="-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300" b="1" spc="-24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300" b="1" spc="-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300" b="1" spc="-2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8" name="object 7"/>
          <p:cNvGrpSpPr/>
          <p:nvPr/>
        </p:nvGrpSpPr>
        <p:grpSpPr>
          <a:xfrm>
            <a:off x="1248706" y="781082"/>
            <a:ext cx="1753870" cy="1993264"/>
            <a:chOff x="5291316" y="1069840"/>
            <a:chExt cx="1753870" cy="1993264"/>
          </a:xfrm>
        </p:grpSpPr>
        <p:pic>
          <p:nvPicPr>
            <p:cNvPr id="9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1316" y="1069840"/>
              <a:ext cx="1753385" cy="1992642"/>
            </a:xfrm>
            <a:prstGeom prst="rect">
              <a:avLst/>
            </a:prstGeom>
          </p:spPr>
        </p:pic>
        <p:pic>
          <p:nvPicPr>
            <p:cNvPr id="10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1639" y="1767840"/>
              <a:ext cx="1372362" cy="622553"/>
            </a:xfrm>
            <a:prstGeom prst="rect">
              <a:avLst/>
            </a:prstGeom>
          </p:spPr>
        </p:pic>
        <p:pic>
          <p:nvPicPr>
            <p:cNvPr id="11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4855" y="1069848"/>
              <a:ext cx="1688592" cy="1941576"/>
            </a:xfrm>
            <a:prstGeom prst="rect">
              <a:avLst/>
            </a:prstGeom>
          </p:spPr>
        </p:pic>
      </p:grpSp>
      <p:sp>
        <p:nvSpPr>
          <p:cNvPr id="12" name="object 11"/>
          <p:cNvSpPr txBox="1"/>
          <p:nvPr/>
        </p:nvSpPr>
        <p:spPr>
          <a:xfrm>
            <a:off x="1592634" y="1538644"/>
            <a:ext cx="10655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500"/>
              </a:lnSpc>
              <a:spcBef>
                <a:spcPts val="95"/>
              </a:spcBef>
            </a:pPr>
            <a:r>
              <a:rPr sz="1300" b="1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300" b="1" spc="-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300" b="1" spc="-3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300" b="1" spc="-1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300" b="1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b="1" spc="-20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300" b="1" spc="-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300" b="1" spc="-1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300" b="1" spc="-2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300" b="1" spc="6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300" b="1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300">
              <a:latin typeface="Verdana"/>
              <a:cs typeface="Verdana"/>
            </a:endParaRPr>
          </a:p>
          <a:p>
            <a:pPr marL="3175" algn="ctr">
              <a:lnSpc>
                <a:spcPts val="1500"/>
              </a:lnSpc>
            </a:pPr>
            <a:r>
              <a:rPr sz="1300" b="1" spc="-150" dirty="0">
                <a:solidFill>
                  <a:srgbClr val="FFFFFF"/>
                </a:solidFill>
                <a:latin typeface="Verdana"/>
                <a:cs typeface="Verdana"/>
              </a:rPr>
              <a:t>software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3" name="object 12"/>
          <p:cNvGrpSpPr/>
          <p:nvPr/>
        </p:nvGrpSpPr>
        <p:grpSpPr>
          <a:xfrm>
            <a:off x="2129590" y="2408721"/>
            <a:ext cx="1811655" cy="2025014"/>
            <a:chOff x="6172200" y="2697479"/>
            <a:chExt cx="1811655" cy="2025014"/>
          </a:xfrm>
        </p:grpSpPr>
        <p:pic>
          <p:nvPicPr>
            <p:cNvPr id="14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2200" y="2697479"/>
              <a:ext cx="1811274" cy="2024634"/>
            </a:xfrm>
            <a:prstGeom prst="rect">
              <a:avLst/>
            </a:prstGeom>
          </p:spPr>
        </p:pic>
        <p:pic>
          <p:nvPicPr>
            <p:cNvPr id="15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2991" y="3496043"/>
              <a:ext cx="1329689" cy="467118"/>
            </a:xfrm>
            <a:prstGeom prst="rect">
              <a:avLst/>
            </a:prstGeom>
          </p:spPr>
        </p:pic>
        <p:pic>
          <p:nvPicPr>
            <p:cNvPr id="16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4871" y="2715767"/>
              <a:ext cx="1728216" cy="1941576"/>
            </a:xfrm>
            <a:prstGeom prst="rect">
              <a:avLst/>
            </a:prstGeom>
          </p:spPr>
        </p:pic>
      </p:grpSp>
      <p:sp>
        <p:nvSpPr>
          <p:cNvPr id="17" name="object 16"/>
          <p:cNvSpPr txBox="1"/>
          <p:nvPr/>
        </p:nvSpPr>
        <p:spPr>
          <a:xfrm>
            <a:off x="2510717" y="3271051"/>
            <a:ext cx="10528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25" dirty="0">
                <a:solidFill>
                  <a:srgbClr val="FFFFFF"/>
                </a:solidFill>
                <a:latin typeface="Verdana"/>
                <a:cs typeface="Verdana"/>
              </a:rPr>
              <a:t>inexpensive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" name="object 17"/>
          <p:cNvGrpSpPr/>
          <p:nvPr/>
        </p:nvGrpSpPr>
        <p:grpSpPr>
          <a:xfrm>
            <a:off x="3961437" y="2408721"/>
            <a:ext cx="1771650" cy="2025014"/>
            <a:chOff x="8004047" y="2697479"/>
            <a:chExt cx="1771650" cy="2025014"/>
          </a:xfrm>
        </p:grpSpPr>
        <p:pic>
          <p:nvPicPr>
            <p:cNvPr id="19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04047" y="2697479"/>
              <a:ext cx="1771650" cy="2024634"/>
            </a:xfrm>
            <a:prstGeom prst="rect">
              <a:avLst/>
            </a:prstGeom>
          </p:spPr>
        </p:pic>
        <p:pic>
          <p:nvPicPr>
            <p:cNvPr id="20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5111" y="3057143"/>
              <a:ext cx="1631442" cy="1351025"/>
            </a:xfrm>
            <a:prstGeom prst="rect">
              <a:avLst/>
            </a:prstGeom>
          </p:spPr>
        </p:pic>
        <p:pic>
          <p:nvPicPr>
            <p:cNvPr id="21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6719" y="2715767"/>
              <a:ext cx="1688591" cy="1941576"/>
            </a:xfrm>
            <a:prstGeom prst="rect">
              <a:avLst/>
            </a:prstGeom>
          </p:spPr>
        </p:pic>
      </p:grpSp>
      <p:sp>
        <p:nvSpPr>
          <p:cNvPr id="22" name="object 21"/>
          <p:cNvSpPr txBox="1"/>
          <p:nvPr/>
        </p:nvSpPr>
        <p:spPr>
          <a:xfrm>
            <a:off x="4257474" y="2770050"/>
            <a:ext cx="1185545" cy="116078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97790" indent="-85725" algn="just">
              <a:lnSpc>
                <a:spcPct val="100000"/>
              </a:lnSpc>
              <a:spcBef>
                <a:spcPts val="655"/>
              </a:spcBef>
            </a:pPr>
            <a:r>
              <a:rPr sz="1700" b="1" spc="-25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700" b="1" spc="-25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700" b="1" spc="-19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b="1" spc="-2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00" b="1" spc="-75" dirty="0">
                <a:solidFill>
                  <a:srgbClr val="FFFFFF"/>
                </a:solidFill>
                <a:latin typeface="Verdana"/>
                <a:cs typeface="Verdana"/>
              </a:rPr>
              <a:t>abl</a:t>
            </a:r>
            <a:r>
              <a:rPr sz="1700" b="1" spc="-8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7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700" b="1" spc="-2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700" b="1" spc="-3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1700">
              <a:latin typeface="Verdana"/>
              <a:cs typeface="Verdana"/>
            </a:endParaRPr>
          </a:p>
          <a:p>
            <a:pPr marL="88900" marR="83820" indent="8890" algn="just">
              <a:lnSpc>
                <a:spcPts val="1870"/>
              </a:lnSpc>
              <a:spcBef>
                <a:spcPts val="755"/>
              </a:spcBef>
            </a:pPr>
            <a:r>
              <a:rPr sz="1700" b="1" spc="-254" dirty="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sz="1700" b="1" spc="-2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b="1" spc="-80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700" b="1" spc="-190" dirty="0">
                <a:solidFill>
                  <a:srgbClr val="FFFFFF"/>
                </a:solidFill>
                <a:latin typeface="Verdana"/>
                <a:cs typeface="Verdana"/>
              </a:rPr>
              <a:t>ws,  </a:t>
            </a:r>
            <a:r>
              <a:rPr sz="1700" b="1" spc="-3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700" b="1" spc="-12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700" b="1" spc="-2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b="1" spc="-185" dirty="0">
                <a:solidFill>
                  <a:srgbClr val="FFFFFF"/>
                </a:solidFill>
                <a:latin typeface="Verdana"/>
                <a:cs typeface="Verdana"/>
              </a:rPr>
              <a:t>ux</a:t>
            </a:r>
            <a:r>
              <a:rPr sz="17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b="1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700" b="1" spc="-9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700" b="1" spc="-45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1700" b="1" dirty="0">
                <a:solidFill>
                  <a:srgbClr val="FFFFFF"/>
                </a:solidFill>
                <a:latin typeface="Verdana"/>
                <a:cs typeface="Verdana"/>
              </a:rPr>
              <a:t>Mac</a:t>
            </a:r>
            <a:r>
              <a:rPr sz="17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00" b="1" spc="-165" dirty="0">
                <a:solidFill>
                  <a:srgbClr val="FFFFFF"/>
                </a:solidFill>
                <a:latin typeface="Verdana"/>
                <a:cs typeface="Verdana"/>
              </a:rPr>
              <a:t>OS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23" name="object 22"/>
          <p:cNvGrpSpPr/>
          <p:nvPr/>
        </p:nvGrpSpPr>
        <p:grpSpPr>
          <a:xfrm>
            <a:off x="3065325" y="4057689"/>
            <a:ext cx="1771650" cy="2025014"/>
            <a:chOff x="7107935" y="4346447"/>
            <a:chExt cx="1771650" cy="2025014"/>
          </a:xfrm>
        </p:grpSpPr>
        <p:pic>
          <p:nvPicPr>
            <p:cNvPr id="24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7935" y="4346447"/>
              <a:ext cx="1771650" cy="2024633"/>
            </a:xfrm>
            <a:prstGeom prst="rect">
              <a:avLst/>
            </a:prstGeom>
          </p:spPr>
        </p:pic>
        <p:pic>
          <p:nvPicPr>
            <p:cNvPr id="25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03007" y="5056631"/>
              <a:ext cx="1378457" cy="653034"/>
            </a:xfrm>
            <a:prstGeom prst="rect">
              <a:avLst/>
            </a:prstGeom>
          </p:spPr>
        </p:pic>
        <p:pic>
          <p:nvPicPr>
            <p:cNvPr id="26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0607" y="4364735"/>
              <a:ext cx="1688592" cy="1941576"/>
            </a:xfrm>
            <a:prstGeom prst="rect">
              <a:avLst/>
            </a:prstGeom>
          </p:spPr>
        </p:pic>
      </p:grpSp>
      <p:sp>
        <p:nvSpPr>
          <p:cNvPr id="27" name="object 26"/>
          <p:cNvSpPr txBox="1"/>
          <p:nvPr/>
        </p:nvSpPr>
        <p:spPr>
          <a:xfrm>
            <a:off x="3454326" y="4855122"/>
            <a:ext cx="9963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b="1" spc="-3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uppo</a:t>
            </a:r>
            <a:r>
              <a:rPr sz="2100" b="1" spc="-350" dirty="0">
                <a:solidFill>
                  <a:srgbClr val="FFFFFF"/>
                </a:solidFill>
                <a:latin typeface="Verdana"/>
                <a:cs typeface="Verdana"/>
              </a:rPr>
              <a:t>rt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8" name="object 27"/>
          <p:cNvGrpSpPr/>
          <p:nvPr/>
        </p:nvGrpSpPr>
        <p:grpSpPr>
          <a:xfrm>
            <a:off x="1239574" y="4057689"/>
            <a:ext cx="1771650" cy="2025014"/>
            <a:chOff x="5282184" y="4346447"/>
            <a:chExt cx="1771650" cy="2025014"/>
          </a:xfrm>
        </p:grpSpPr>
        <p:pic>
          <p:nvPicPr>
            <p:cNvPr id="29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82184" y="4346447"/>
              <a:ext cx="1771650" cy="2024633"/>
            </a:xfrm>
            <a:prstGeom prst="rect">
              <a:avLst/>
            </a:prstGeom>
          </p:spPr>
        </p:pic>
        <p:pic>
          <p:nvPicPr>
            <p:cNvPr id="30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0952" y="4956047"/>
              <a:ext cx="1671066" cy="875538"/>
            </a:xfrm>
            <a:prstGeom prst="rect">
              <a:avLst/>
            </a:prstGeom>
          </p:spPr>
        </p:pic>
        <p:pic>
          <p:nvPicPr>
            <p:cNvPr id="31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4856" y="4364735"/>
              <a:ext cx="1688592" cy="1941576"/>
            </a:xfrm>
            <a:prstGeom prst="rect">
              <a:avLst/>
            </a:prstGeom>
          </p:spPr>
        </p:pic>
      </p:grpSp>
      <p:sp>
        <p:nvSpPr>
          <p:cNvPr id="32" name="object 31"/>
          <p:cNvSpPr txBox="1"/>
          <p:nvPr/>
        </p:nvSpPr>
        <p:spPr>
          <a:xfrm>
            <a:off x="1546913" y="4789971"/>
            <a:ext cx="115760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4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00" spc="-1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00" spc="-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00" spc="1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00" spc="-2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00" spc="1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00">
              <a:latin typeface="Verdana"/>
              <a:cs typeface="Verdana"/>
            </a:endParaRPr>
          </a:p>
        </p:txBody>
      </p:sp>
      <p:pic>
        <p:nvPicPr>
          <p:cNvPr id="33" name="object 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41378" y="1680994"/>
            <a:ext cx="3154959" cy="2496025"/>
          </a:xfrm>
          <a:prstGeom prst="rect">
            <a:avLst/>
          </a:prstGeom>
        </p:spPr>
      </p:pic>
      <p:sp>
        <p:nvSpPr>
          <p:cNvPr id="34" name="object 6"/>
          <p:cNvSpPr txBox="1"/>
          <p:nvPr/>
        </p:nvSpPr>
        <p:spPr>
          <a:xfrm>
            <a:off x="8373978" y="4418388"/>
            <a:ext cx="21336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10" dirty="0">
                <a:latin typeface="Verdana"/>
                <a:cs typeface="Verdana"/>
              </a:rPr>
              <a:t>A</a:t>
            </a:r>
            <a:r>
              <a:rPr sz="4000" spc="-225" dirty="0">
                <a:latin typeface="Verdana"/>
                <a:cs typeface="Verdana"/>
              </a:rPr>
              <a:t>r</a:t>
            </a:r>
            <a:r>
              <a:rPr sz="4000" spc="100" dirty="0">
                <a:latin typeface="Verdana"/>
                <a:cs typeface="Verdana"/>
              </a:rPr>
              <a:t>d</a:t>
            </a:r>
            <a:r>
              <a:rPr sz="4000" spc="-40" dirty="0">
                <a:latin typeface="Verdana"/>
                <a:cs typeface="Verdana"/>
              </a:rPr>
              <a:t>u</a:t>
            </a:r>
            <a:r>
              <a:rPr sz="4000" spc="-114" dirty="0">
                <a:latin typeface="Verdana"/>
                <a:cs typeface="Verdana"/>
              </a:rPr>
              <a:t>i</a:t>
            </a:r>
            <a:r>
              <a:rPr sz="4000" spc="-45" dirty="0">
                <a:latin typeface="Verdana"/>
                <a:cs typeface="Verdana"/>
              </a:rPr>
              <a:t>n</a:t>
            </a:r>
            <a:r>
              <a:rPr sz="4000" spc="85" dirty="0">
                <a:latin typeface="Verdana"/>
                <a:cs typeface="Verdana"/>
              </a:rPr>
              <a:t>o</a:t>
            </a:r>
            <a:endParaRPr sz="40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436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on the UNO board?</a:t>
            </a:r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495" y="1592179"/>
            <a:ext cx="7537704" cy="48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9" y="1941415"/>
            <a:ext cx="7009333" cy="3727763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igital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ignal </a:t>
            </a:r>
            <a:r>
              <a:rPr lang="en-US" dirty="0"/>
              <a:t>on the Arduino can be only </a:t>
            </a:r>
            <a:r>
              <a:rPr lang="en-US" dirty="0" smtClean="0"/>
              <a:t>in </a:t>
            </a:r>
            <a:r>
              <a:rPr lang="en-US" dirty="0"/>
              <a:t>two states: </a:t>
            </a:r>
            <a:r>
              <a:rPr lang="en-US" dirty="0">
                <a:solidFill>
                  <a:srgbClr val="FF0000"/>
                </a:solidFill>
              </a:rPr>
              <a:t>HIGH or LOW</a:t>
            </a:r>
            <a:r>
              <a:rPr lang="en-US" dirty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This </a:t>
            </a:r>
            <a:r>
              <a:rPr lang="en-US" dirty="0"/>
              <a:t>is true whether the digital signal is an  input or an output. When a pin is at </a:t>
            </a:r>
            <a:r>
              <a:rPr lang="en-US" dirty="0">
                <a:solidFill>
                  <a:srgbClr val="FF0000"/>
                </a:solidFill>
              </a:rPr>
              <a:t>5v</a:t>
            </a:r>
            <a:r>
              <a:rPr lang="en-US" dirty="0"/>
              <a:t> it </a:t>
            </a:r>
            <a:r>
              <a:rPr lang="en-US" dirty="0" smtClean="0"/>
              <a:t>is considered </a:t>
            </a:r>
            <a:r>
              <a:rPr lang="en-US" dirty="0">
                <a:solidFill>
                  <a:srgbClr val="FF0000"/>
                </a:solidFill>
              </a:rPr>
              <a:t>HIGH</a:t>
            </a:r>
            <a:r>
              <a:rPr lang="en-US" dirty="0"/>
              <a:t>, and when it is at </a:t>
            </a:r>
            <a:r>
              <a:rPr lang="en-US" dirty="0">
                <a:solidFill>
                  <a:srgbClr val="FF0000"/>
                </a:solidFill>
              </a:rPr>
              <a:t>0v</a:t>
            </a:r>
            <a:r>
              <a:rPr lang="en-US" dirty="0"/>
              <a:t> or </a:t>
            </a:r>
            <a:r>
              <a:rPr lang="en-US" dirty="0" smtClean="0">
                <a:solidFill>
                  <a:srgbClr val="FF0000"/>
                </a:solidFill>
              </a:rPr>
              <a:t>GND</a:t>
            </a:r>
            <a:r>
              <a:rPr lang="en-US" dirty="0" smtClean="0"/>
              <a:t>, it </a:t>
            </a:r>
            <a:r>
              <a:rPr lang="en-US" dirty="0"/>
              <a:t>is considered </a:t>
            </a:r>
            <a:r>
              <a:rPr lang="en-US" dirty="0">
                <a:solidFill>
                  <a:srgbClr val="FF0000"/>
                </a:solidFill>
              </a:rPr>
              <a:t>LOW</a:t>
            </a:r>
            <a:r>
              <a:rPr lang="en-US" dirty="0"/>
              <a:t>.</a:t>
            </a: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80421" y="2582036"/>
            <a:ext cx="4081272" cy="244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Inputs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9" y="1941415"/>
            <a:ext cx="11218104" cy="421875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1" dirty="0" smtClean="0"/>
              <a:t>Note</a:t>
            </a:r>
            <a:r>
              <a:rPr lang="en-US" sz="3200" dirty="0"/>
              <a:t>: </a:t>
            </a:r>
            <a:r>
              <a:rPr lang="en-US" sz="3200" dirty="0" smtClean="0"/>
              <a:t>Sometimes </a:t>
            </a:r>
            <a:r>
              <a:rPr lang="en-US" sz="3200" dirty="0"/>
              <a:t>a </a:t>
            </a:r>
            <a:r>
              <a:rPr lang="en-US" sz="3200" dirty="0" smtClean="0">
                <a:solidFill>
                  <a:srgbClr val="FF0000"/>
                </a:solidFill>
              </a:rPr>
              <a:t>Digital </a:t>
            </a:r>
            <a:r>
              <a:rPr lang="en-US" sz="3200" dirty="0">
                <a:solidFill>
                  <a:srgbClr val="FF0000"/>
                </a:solidFill>
              </a:rPr>
              <a:t>I</a:t>
            </a:r>
            <a:r>
              <a:rPr lang="en-US" sz="3200" dirty="0" smtClean="0">
                <a:solidFill>
                  <a:srgbClr val="FF0000"/>
                </a:solidFill>
              </a:rPr>
              <a:t>nput </a:t>
            </a:r>
            <a:r>
              <a:rPr lang="en-US" sz="3200" dirty="0">
                <a:solidFill>
                  <a:srgbClr val="FF0000"/>
                </a:solidFill>
              </a:rPr>
              <a:t>S</a:t>
            </a:r>
            <a:r>
              <a:rPr lang="en-US" sz="3200" dirty="0" smtClean="0">
                <a:solidFill>
                  <a:srgbClr val="FF0000"/>
                </a:solidFill>
              </a:rPr>
              <a:t>ignal</a:t>
            </a:r>
            <a:r>
              <a:rPr lang="en-US" sz="3200" dirty="0" smtClean="0"/>
              <a:t> </a:t>
            </a:r>
            <a:r>
              <a:rPr lang="en-US" sz="3200" dirty="0"/>
              <a:t>might not </a:t>
            </a:r>
            <a:r>
              <a:rPr lang="en-US" sz="3200" dirty="0" smtClean="0"/>
              <a:t>always </a:t>
            </a:r>
            <a:r>
              <a:rPr lang="en-US" sz="3200" dirty="0"/>
              <a:t>have a full 5v available, so the threshold </a:t>
            </a:r>
            <a:r>
              <a:rPr lang="en-US" sz="3200" dirty="0" smtClean="0"/>
              <a:t>to </a:t>
            </a:r>
            <a:r>
              <a:rPr lang="en-US" sz="3200" dirty="0"/>
              <a:t>drive an input pin HIGH is around </a:t>
            </a:r>
            <a:r>
              <a:rPr lang="en-US" sz="3200" dirty="0">
                <a:solidFill>
                  <a:srgbClr val="FF0000"/>
                </a:solidFill>
              </a:rPr>
              <a:t>3v</a:t>
            </a:r>
            <a:r>
              <a:rPr lang="en-US" sz="3200" dirty="0"/>
              <a:t>, and </a:t>
            </a:r>
            <a:r>
              <a:rPr lang="en-US" sz="3200" dirty="0" smtClean="0"/>
              <a:t>anything </a:t>
            </a:r>
            <a:r>
              <a:rPr lang="en-US" sz="3200" dirty="0"/>
              <a:t>below this threshold is considered to be LOW.</a:t>
            </a:r>
          </a:p>
          <a:p>
            <a:pPr algn="just">
              <a:lnSpc>
                <a:spcPct val="150000"/>
              </a:lnSpc>
            </a:pPr>
            <a:r>
              <a:rPr lang="en-US" sz="3200" dirty="0"/>
              <a:t>And that’s why Analog i/o is more </a:t>
            </a:r>
            <a:r>
              <a:rPr lang="en-US" sz="3200" dirty="0">
                <a:solidFill>
                  <a:srgbClr val="FF0000"/>
                </a:solidFill>
              </a:rPr>
              <a:t>accurate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559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Signal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94469"/>
            <a:ext cx="7089544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We have established that a digital I/O  signal must either be LOW (0v) or HIGH (5v).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Analog </a:t>
            </a:r>
            <a:r>
              <a:rPr lang="en-US" dirty="0"/>
              <a:t>voltages can be anywhere  in between	(2v, 3.4v, 4.6v, etc.)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4686" y="2603842"/>
            <a:ext cx="3672839" cy="22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4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convert A to D?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There is no device that can produce </a:t>
            </a:r>
            <a:r>
              <a:rPr lang="en-US" dirty="0" smtClean="0"/>
              <a:t>an accurate </a:t>
            </a:r>
            <a:r>
              <a:rPr lang="en-US" dirty="0"/>
              <a:t>analog signal.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As it needs a </a:t>
            </a:r>
            <a:r>
              <a:rPr lang="en-US" dirty="0">
                <a:solidFill>
                  <a:srgbClr val="FF0000"/>
                </a:solidFill>
              </a:rPr>
              <a:t>tends-to-infinity</a:t>
            </a:r>
            <a:r>
              <a:rPr lang="en-US" dirty="0"/>
              <a:t> size </a:t>
            </a:r>
            <a:r>
              <a:rPr lang="en-US" dirty="0" smtClean="0"/>
              <a:t>of memory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So, we </a:t>
            </a:r>
            <a:r>
              <a:rPr lang="en-US" b="1" dirty="0"/>
              <a:t>convert</a:t>
            </a:r>
            <a:r>
              <a:rPr lang="en-US" dirty="0"/>
              <a:t> it to a </a:t>
            </a:r>
            <a:r>
              <a:rPr lang="en-US" b="1" dirty="0"/>
              <a:t>close enough </a:t>
            </a:r>
            <a:r>
              <a:rPr lang="en-US" b="1" dirty="0" smtClean="0"/>
              <a:t>digital signal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732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OUTPUT (PWM)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This </a:t>
            </a:r>
            <a:r>
              <a:rPr lang="en-US" dirty="0"/>
              <a:t>is not technically an analog </a:t>
            </a:r>
            <a:r>
              <a:rPr lang="en-US" dirty="0" smtClean="0"/>
              <a:t>output, but </a:t>
            </a:r>
            <a:r>
              <a:rPr lang="en-US" dirty="0"/>
              <a:t>it is the digital equivalent to an analog </a:t>
            </a:r>
            <a:r>
              <a:rPr lang="en-US" dirty="0" smtClean="0"/>
              <a:t>voltage </a:t>
            </a:r>
            <a:r>
              <a:rPr lang="en-US" dirty="0"/>
              <a:t>available at an output pin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This feature is called ‘</a:t>
            </a:r>
            <a:r>
              <a:rPr lang="en-US" dirty="0">
                <a:solidFill>
                  <a:srgbClr val="FF0000"/>
                </a:solidFill>
              </a:rPr>
              <a:t>Pulse Width </a:t>
            </a:r>
            <a:r>
              <a:rPr lang="en-US" dirty="0" smtClean="0">
                <a:solidFill>
                  <a:srgbClr val="FF0000"/>
                </a:solidFill>
              </a:rPr>
              <a:t>Modulation</a:t>
            </a:r>
            <a:r>
              <a:rPr lang="en-US" dirty="0" smtClean="0"/>
              <a:t>’, and </a:t>
            </a:r>
            <a:r>
              <a:rPr lang="en-US" dirty="0"/>
              <a:t>is an efficient way of delivering a voltage </a:t>
            </a:r>
            <a:r>
              <a:rPr lang="en-US" dirty="0" smtClean="0"/>
              <a:t>level </a:t>
            </a:r>
            <a:r>
              <a:rPr lang="en-US" dirty="0"/>
              <a:t>that is somewhere between the Source and GND.</a:t>
            </a:r>
          </a:p>
        </p:txBody>
      </p:sp>
    </p:spTree>
    <p:extLst>
      <p:ext uri="{BB962C8B-B14F-4D97-AF65-F5344CB8AC3E}">
        <p14:creationId xmlns:p14="http://schemas.microsoft.com/office/powerpoint/2010/main" val="40939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Analog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39789" y="2505075"/>
            <a:ext cx="5015580" cy="3684588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Analog</a:t>
            </a:r>
            <a:r>
              <a:rPr lang="en-US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rgbClr val="C00000"/>
                </a:solidFill>
                <a:latin typeface="Calibri"/>
                <a:cs typeface="Calibri"/>
              </a:rPr>
              <a:t>INPUT</a:t>
            </a:r>
            <a:endParaRPr lang="en-US" dirty="0">
              <a:latin typeface="Calibri"/>
              <a:cs typeface="Calibri"/>
            </a:endParaRPr>
          </a:p>
          <a:p>
            <a:pPr marL="342900" marR="1400810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z="2200" spc="-5" dirty="0" err="1">
                <a:solidFill>
                  <a:srgbClr val="C00000"/>
                </a:solidFill>
                <a:latin typeface="Calibri"/>
                <a:cs typeface="Calibri"/>
              </a:rPr>
              <a:t>analogRead</a:t>
            </a:r>
            <a:r>
              <a:rPr lang="en-US" sz="2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200" dirty="0">
                <a:latin typeface="Calibri"/>
                <a:cs typeface="Calibri"/>
              </a:rPr>
              <a:t>(</a:t>
            </a:r>
            <a:r>
              <a:rPr lang="en-US" sz="2200" spc="-40" dirty="0">
                <a:latin typeface="Calibri"/>
                <a:cs typeface="Calibri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Pin</a:t>
            </a:r>
            <a:r>
              <a:rPr lang="en-US" sz="2200" spc="-20" dirty="0" smtClean="0">
                <a:latin typeface="Calibri"/>
                <a:cs typeface="Calibri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number</a:t>
            </a:r>
            <a:r>
              <a:rPr lang="en-US" sz="2200" spc="-75" dirty="0">
                <a:latin typeface="Calibri"/>
                <a:cs typeface="Calibri"/>
              </a:rPr>
              <a:t> </a:t>
            </a:r>
            <a:r>
              <a:rPr lang="en-US" sz="2200" spc="-5" dirty="0" smtClean="0">
                <a:latin typeface="Calibri"/>
                <a:cs typeface="Calibri"/>
              </a:rPr>
              <a:t>);</a:t>
            </a:r>
          </a:p>
          <a:p>
            <a:pPr marL="12700" marR="1400810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z="2400" spc="-530" dirty="0" smtClean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Ex: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5" dirty="0" err="1">
                <a:solidFill>
                  <a:srgbClr val="C00000"/>
                </a:solidFill>
                <a:latin typeface="Calibri"/>
                <a:cs typeface="Calibri"/>
              </a:rPr>
              <a:t>analogRead</a:t>
            </a:r>
            <a:r>
              <a:rPr lang="en-US"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(</a:t>
            </a:r>
            <a:r>
              <a:rPr lang="en-US" sz="2400" spc="-1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A0</a:t>
            </a:r>
            <a:r>
              <a:rPr lang="en-US" sz="2400" spc="-10" dirty="0">
                <a:latin typeface="Calibri"/>
                <a:cs typeface="Calibri"/>
              </a:rPr>
              <a:t> );</a:t>
            </a: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Calibri"/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Analog</a:t>
            </a:r>
            <a:r>
              <a:rPr lang="en-US" spc="-7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endParaRPr lang="en-US" dirty="0">
              <a:latin typeface="Calibri"/>
              <a:cs typeface="Calibri"/>
            </a:endParaRPr>
          </a:p>
          <a:p>
            <a:pPr marL="342900" marR="5080">
              <a:lnSpc>
                <a:spcPct val="100000"/>
              </a:lnSpc>
              <a:spcBef>
                <a:spcPts val="40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z="2400" spc="-10" dirty="0" err="1">
                <a:solidFill>
                  <a:srgbClr val="C00000"/>
                </a:solidFill>
                <a:latin typeface="Calibri"/>
                <a:cs typeface="Calibri"/>
              </a:rPr>
              <a:t>analogWrite</a:t>
            </a:r>
            <a:r>
              <a:rPr lang="en-US"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(PWM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pin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number,</a:t>
            </a:r>
            <a:r>
              <a:rPr lang="en-US" sz="2400" spc="1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0</a:t>
            </a:r>
            <a:r>
              <a:rPr lang="en-US" sz="2400" dirty="0" smtClean="0"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sz="2400" dirty="0" smtClean="0">
                <a:latin typeface="Calibri"/>
                <a:cs typeface="Calibri"/>
              </a:rPr>
              <a:t>255</a:t>
            </a:r>
            <a:r>
              <a:rPr lang="en-US" sz="2400" dirty="0">
                <a:latin typeface="Calibri"/>
                <a:cs typeface="Calibri"/>
              </a:rPr>
              <a:t>); </a:t>
            </a:r>
            <a:r>
              <a:rPr lang="en-US" sz="2400" spc="-530" dirty="0">
                <a:latin typeface="Calibri"/>
                <a:cs typeface="Calibri"/>
              </a:rPr>
              <a:t> </a:t>
            </a:r>
            <a:endParaRPr lang="en-US" sz="2400" spc="-530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z="2400" spc="-5" dirty="0" smtClean="0">
                <a:latin typeface="Calibri"/>
                <a:cs typeface="Calibri"/>
              </a:rPr>
              <a:t>Ex</a:t>
            </a:r>
            <a:r>
              <a:rPr lang="en-US" sz="2400" spc="-5" dirty="0">
                <a:latin typeface="Calibri"/>
                <a:cs typeface="Calibri"/>
              </a:rPr>
              <a:t>:</a:t>
            </a:r>
            <a:r>
              <a:rPr lang="en-US" sz="2400" spc="-20" dirty="0">
                <a:latin typeface="Calibri"/>
                <a:cs typeface="Calibri"/>
              </a:rPr>
              <a:t> </a:t>
            </a:r>
            <a:r>
              <a:rPr lang="en-US" sz="2400" spc="-10" dirty="0" err="1">
                <a:solidFill>
                  <a:srgbClr val="C00000"/>
                </a:solidFill>
                <a:latin typeface="Calibri"/>
                <a:cs typeface="Calibri"/>
              </a:rPr>
              <a:t>analogWrite</a:t>
            </a:r>
            <a:r>
              <a:rPr lang="en-US" sz="24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(</a:t>
            </a:r>
            <a:r>
              <a:rPr lang="en-US" sz="2400" spc="-2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3,</a:t>
            </a:r>
            <a:r>
              <a:rPr lang="en-US" sz="2400" spc="-15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125</a:t>
            </a:r>
            <a:r>
              <a:rPr lang="en-US" sz="2400" spc="-35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</a:rPr>
              <a:t>);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smtClean="0"/>
              <a:t>Digital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/>
        <p:txBody>
          <a:bodyPr>
            <a:normAutofit lnSpcReduction="10000"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5" dirty="0">
                <a:solidFill>
                  <a:srgbClr val="C00000"/>
                </a:solidFill>
                <a:latin typeface="Calibri"/>
                <a:cs typeface="Calibri"/>
              </a:rPr>
              <a:t>Digital</a:t>
            </a:r>
            <a:r>
              <a:rPr lang="en-US" sz="3200" spc="-8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spc="-5" dirty="0">
                <a:solidFill>
                  <a:srgbClr val="C00000"/>
                </a:solidFill>
                <a:latin typeface="Calibri"/>
                <a:cs typeface="Calibri"/>
              </a:rPr>
              <a:t>INPUT</a:t>
            </a:r>
            <a:endParaRPr lang="en-US" sz="3200" dirty="0">
              <a:latin typeface="Calibri"/>
              <a:cs typeface="Calibri"/>
            </a:endParaRPr>
          </a:p>
          <a:p>
            <a:pPr marL="469265" indent="-457200">
              <a:lnSpc>
                <a:spcPct val="100000"/>
              </a:lnSpc>
              <a:spcBef>
                <a:spcPts val="40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pc="-10" dirty="0" err="1" smtClean="0">
                <a:solidFill>
                  <a:srgbClr val="C00000"/>
                </a:solidFill>
                <a:latin typeface="Calibri"/>
                <a:cs typeface="Calibri"/>
              </a:rPr>
              <a:t>digitalRead</a:t>
            </a:r>
            <a:r>
              <a:rPr lang="en-US" spc="-25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Pin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number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);</a:t>
            </a:r>
            <a:endParaRPr lang="en-US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pc="-5" dirty="0">
                <a:latin typeface="Calibri"/>
                <a:cs typeface="Calibri"/>
              </a:rPr>
              <a:t>Ex: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 err="1">
                <a:solidFill>
                  <a:srgbClr val="C00000"/>
                </a:solidFill>
                <a:latin typeface="Calibri"/>
                <a:cs typeface="Calibri"/>
              </a:rPr>
              <a:t>digitalRead</a:t>
            </a:r>
            <a:r>
              <a:rPr lang="en-US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spc="-3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2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);</a:t>
            </a:r>
            <a:endParaRPr lang="en-US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spc="-5" dirty="0">
                <a:solidFill>
                  <a:srgbClr val="C00000"/>
                </a:solidFill>
                <a:latin typeface="Calibri"/>
                <a:cs typeface="Calibri"/>
              </a:rPr>
              <a:t>Digital</a:t>
            </a:r>
            <a:r>
              <a:rPr lang="en-US" sz="3200" spc="-1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Calibri"/>
                <a:cs typeface="Calibri"/>
              </a:rPr>
              <a:t>OUTPUT</a:t>
            </a:r>
            <a:endParaRPr lang="en-US" sz="320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pc="-10" dirty="0" err="1">
                <a:solidFill>
                  <a:srgbClr val="C00000"/>
                </a:solidFill>
                <a:latin typeface="Calibri"/>
                <a:cs typeface="Calibri"/>
              </a:rPr>
              <a:t>digitalWrite</a:t>
            </a:r>
            <a:r>
              <a:rPr lang="en-US" spc="-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spc="-1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Pin</a:t>
            </a:r>
            <a:r>
              <a:rPr lang="en-US" spc="-35" dirty="0">
                <a:latin typeface="Calibri"/>
                <a:cs typeface="Calibri"/>
              </a:rPr>
              <a:t> </a:t>
            </a:r>
            <a:r>
              <a:rPr lang="en-US" spc="5" dirty="0">
                <a:latin typeface="Calibri"/>
                <a:cs typeface="Calibri"/>
              </a:rPr>
              <a:t>number</a:t>
            </a:r>
            <a:r>
              <a:rPr lang="en-US" spc="-40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spc="5" dirty="0"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rgbClr val="006FC0"/>
                </a:solidFill>
                <a:latin typeface="Calibri"/>
                <a:cs typeface="Calibri"/>
              </a:rPr>
              <a:t>HIGH </a:t>
            </a:r>
            <a:r>
              <a:rPr lang="en-US" dirty="0">
                <a:latin typeface="Calibri"/>
                <a:cs typeface="Calibri"/>
              </a:rPr>
              <a:t>or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30" dirty="0">
                <a:solidFill>
                  <a:srgbClr val="006FC0"/>
                </a:solidFill>
                <a:latin typeface="Calibri"/>
                <a:cs typeface="Calibri"/>
              </a:rPr>
              <a:t>LOW</a:t>
            </a:r>
            <a:r>
              <a:rPr lang="en-US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); </a:t>
            </a:r>
            <a:endParaRPr lang="en-US" spc="-10" dirty="0" smtClean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40"/>
              </a:spcBef>
              <a:buClr>
                <a:srgbClr val="000000"/>
              </a:buClr>
              <a:tabLst>
                <a:tab pos="232410" algn="l"/>
              </a:tabLst>
            </a:pPr>
            <a:r>
              <a:rPr lang="en-US" spc="-530" dirty="0" smtClean="0">
                <a:latin typeface="Calibri"/>
                <a:cs typeface="Calibri"/>
              </a:rPr>
              <a:t> </a:t>
            </a:r>
            <a:r>
              <a:rPr lang="en-US" spc="-5" dirty="0">
                <a:latin typeface="Calibri"/>
                <a:cs typeface="Calibri"/>
              </a:rPr>
              <a:t>Ex:</a:t>
            </a:r>
            <a:r>
              <a:rPr lang="en-US" spc="-20" dirty="0">
                <a:latin typeface="Calibri"/>
                <a:cs typeface="Calibri"/>
              </a:rPr>
              <a:t> </a:t>
            </a:r>
            <a:r>
              <a:rPr lang="en-US" spc="-10" dirty="0" err="1">
                <a:solidFill>
                  <a:srgbClr val="C00000"/>
                </a:solidFill>
                <a:latin typeface="Calibri"/>
                <a:cs typeface="Calibri"/>
              </a:rPr>
              <a:t>digitalWrite</a:t>
            </a:r>
            <a:r>
              <a:rPr lang="en-US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( 4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spc="-15" dirty="0">
                <a:latin typeface="Calibri"/>
                <a:cs typeface="Calibri"/>
              </a:rPr>
              <a:t> </a:t>
            </a:r>
            <a:r>
              <a:rPr lang="en-US" spc="-30" dirty="0">
                <a:solidFill>
                  <a:srgbClr val="006FC0"/>
                </a:solidFill>
                <a:latin typeface="Calibri"/>
                <a:cs typeface="Calibri"/>
              </a:rPr>
              <a:t>LOW</a:t>
            </a:r>
            <a:r>
              <a:rPr lang="en-US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pc="-10" dirty="0">
                <a:latin typeface="Calibri"/>
                <a:cs typeface="Calibri"/>
              </a:rPr>
              <a:t>);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and Digital i/o </a:t>
            </a:r>
            <a:r>
              <a:rPr lang="en-US" dirty="0" smtClean="0"/>
              <a:t>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important Functions: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 err="1">
                <a:solidFill>
                  <a:srgbClr val="FF0000"/>
                </a:solidFill>
              </a:rPr>
              <a:t>pinMode</a:t>
            </a:r>
            <a:endParaRPr lang="en-US" sz="3600" b="1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3200" dirty="0" err="1"/>
              <a:t>pinMode</a:t>
            </a:r>
            <a:r>
              <a:rPr lang="en-US" sz="3200" dirty="0"/>
              <a:t>(Pin number, INPUT or OUTPUT</a:t>
            </a:r>
            <a:r>
              <a:rPr lang="en-US" sz="3200" dirty="0" smtClean="0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Ex </a:t>
            </a:r>
            <a:r>
              <a:rPr lang="en-US" sz="3200" dirty="0"/>
              <a:t>: </a:t>
            </a:r>
            <a:r>
              <a:rPr lang="en-US" sz="3200" dirty="0" err="1"/>
              <a:t>pinMode</a:t>
            </a:r>
            <a:r>
              <a:rPr lang="en-US" sz="3200" dirty="0"/>
              <a:t>(2,INPUT);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delay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delay(time in </a:t>
            </a:r>
            <a:r>
              <a:rPr lang="en-US" sz="3200" dirty="0" err="1"/>
              <a:t>ms</a:t>
            </a:r>
            <a:r>
              <a:rPr lang="en-US" sz="3200" dirty="0"/>
              <a:t>);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The Arduino changes nothing for that while</a:t>
            </a:r>
          </a:p>
        </p:txBody>
      </p:sp>
    </p:spTree>
    <p:extLst>
      <p:ext uri="{BB962C8B-B14F-4D97-AF65-F5344CB8AC3E}">
        <p14:creationId xmlns:p14="http://schemas.microsoft.com/office/powerpoint/2010/main" val="76766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AADC7171-F4A6-4F49-71ED-1158DE38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445">
              <a:lnSpc>
                <a:spcPct val="100000"/>
              </a:lnSpc>
              <a:spcBef>
                <a:spcPts val="100"/>
              </a:spcBef>
            </a:pPr>
            <a:r>
              <a:rPr lang="en-GB" sz="4800" dirty="0" smtClean="0">
                <a:latin typeface="Modern No. 20" panose="02070704070505020303" pitchFamily="18" charset="0"/>
              </a:rPr>
              <a:t>At first, Let me know what do you expect from this workshop?</a:t>
            </a:r>
            <a:endParaRPr lang="en-GB" sz="4800" dirty="0">
              <a:latin typeface="Modern No. 20" panose="020707040705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lang="en-US" spc="-10" dirty="0">
                <a:solidFill>
                  <a:srgbClr val="6F2F9F"/>
                </a:solidFill>
                <a:latin typeface="Calibri"/>
                <a:cs typeface="Calibri"/>
              </a:rPr>
              <a:t>1</a:t>
            </a:r>
            <a:r>
              <a:rPr lang="en-US" spc="-15" baseline="24691" dirty="0">
                <a:solidFill>
                  <a:srgbClr val="6F2F9F"/>
                </a:solidFill>
                <a:latin typeface="Calibri"/>
                <a:cs typeface="Calibri"/>
              </a:rPr>
              <a:t>st</a:t>
            </a:r>
            <a:r>
              <a:rPr lang="en-US" spc="352" baseline="24691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rgbClr val="6F2F9F"/>
                </a:solidFill>
                <a:latin typeface="Calibri"/>
                <a:cs typeface="Calibri"/>
              </a:rPr>
              <a:t>project:</a:t>
            </a:r>
            <a:r>
              <a:rPr lang="en-US" spc="-85" dirty="0" smtClean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lang="en-US" spc="5" dirty="0">
                <a:solidFill>
                  <a:srgbClr val="6F2F9F"/>
                </a:solidFill>
                <a:latin typeface="Calibri"/>
                <a:cs typeface="Calibri"/>
              </a:rPr>
              <a:t>Blinking</a:t>
            </a:r>
            <a:r>
              <a:rPr lang="en-US" spc="-75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lang="en-US" spc="5" dirty="0">
                <a:solidFill>
                  <a:srgbClr val="6F2F9F"/>
                </a:solidFill>
                <a:latin typeface="Calibri"/>
                <a:cs typeface="Calibri"/>
              </a:rPr>
              <a:t>an</a:t>
            </a:r>
            <a:r>
              <a:rPr lang="en-US" spc="-3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lang="en-US" spc="-5" dirty="0">
                <a:solidFill>
                  <a:srgbClr val="6F2F9F"/>
                </a:solidFill>
                <a:latin typeface="Calibri"/>
                <a:cs typeface="Calibri"/>
              </a:rPr>
              <a:t>LED: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88" y="2113548"/>
            <a:ext cx="6190488" cy="3233928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8495" y="2453639"/>
            <a:ext cx="3810000" cy="271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60584" y="5347476"/>
            <a:ext cx="5662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hlinkClick r:id="rId5"/>
              </a:rPr>
              <a:t>Simulator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46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0" b="28920"/>
          <a:stretch>
            <a:fillRect/>
          </a:stretch>
        </p:blipFill>
        <p:spPr>
          <a:xfrm>
            <a:off x="0" y="1"/>
            <a:ext cx="11241250" cy="2900988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782" y="3610471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dern No. 20" panose="02070704070505020303" pitchFamily="18" charset="0"/>
              </a:rPr>
              <a:t>Coding Principles</a:t>
            </a:r>
            <a:endParaRPr lang="en-US" sz="88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1151" y="1582174"/>
            <a:ext cx="4218007" cy="496300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000" dirty="0"/>
              <a:t>if ( condition is true)</a:t>
            </a:r>
          </a:p>
          <a:p>
            <a:pPr marL="11430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{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	do </a:t>
            </a:r>
            <a:r>
              <a:rPr lang="en-US" sz="2000" dirty="0"/>
              <a:t>something;</a:t>
            </a:r>
          </a:p>
          <a:p>
            <a:pPr marL="114300" indent="0">
              <a:buNone/>
            </a:pPr>
            <a:r>
              <a:rPr lang="en-US" sz="2000" dirty="0" smtClean="0"/>
              <a:t>     }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else if (another condition is true)</a:t>
            </a:r>
          </a:p>
          <a:p>
            <a:pPr marL="114300" indent="0">
              <a:buNone/>
            </a:pPr>
            <a:r>
              <a:rPr lang="en-US" sz="2000" dirty="0" smtClean="0"/>
              <a:t>     {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	do </a:t>
            </a:r>
            <a:r>
              <a:rPr lang="en-US" sz="2000" dirty="0"/>
              <a:t>something else;</a:t>
            </a:r>
          </a:p>
          <a:p>
            <a:pPr marL="114300" indent="0">
              <a:buNone/>
            </a:pPr>
            <a:r>
              <a:rPr lang="en-US" sz="2000" dirty="0" smtClean="0"/>
              <a:t>      }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else</a:t>
            </a:r>
          </a:p>
          <a:p>
            <a:pPr marL="114300" indent="0">
              <a:buNone/>
            </a:pPr>
            <a:r>
              <a:rPr lang="en-US" sz="2000" dirty="0" smtClean="0"/>
              <a:t>      {</a:t>
            </a:r>
            <a:endParaRPr lang="en-US" sz="2000" dirty="0"/>
          </a:p>
          <a:p>
            <a:pPr marL="114300" indent="0">
              <a:buNone/>
            </a:pPr>
            <a:r>
              <a:rPr lang="en-US" sz="2000" dirty="0" smtClean="0"/>
              <a:t>	do </a:t>
            </a:r>
            <a:r>
              <a:rPr lang="en-US" sz="2000" dirty="0"/>
              <a:t>something else;</a:t>
            </a:r>
          </a:p>
          <a:p>
            <a:pPr marL="114300" indent="0">
              <a:buNone/>
            </a:pPr>
            <a:r>
              <a:rPr lang="en-US" sz="2000" dirty="0" smtClean="0"/>
              <a:t>       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272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2945753"/>
            <a:ext cx="4667186" cy="2556689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while </a:t>
            </a:r>
            <a:r>
              <a:rPr lang="en-US" dirty="0">
                <a:solidFill>
                  <a:schemeClr val="tx1"/>
                </a:solidFill>
              </a:rPr>
              <a:t>( condition is true)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  {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do something;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864456" y="2673037"/>
            <a:ext cx="4667186" cy="2556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do</a:t>
            </a:r>
          </a:p>
          <a:p>
            <a:pPr marL="11430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 </a:t>
            </a:r>
            <a:r>
              <a:rPr lang="en-US" dirty="0" smtClean="0">
                <a:solidFill>
                  <a:schemeClr val="tx1"/>
                </a:solidFill>
              </a:rPr>
              <a:t>{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	something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pPr marL="1143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   }</a:t>
            </a:r>
            <a:endParaRPr lang="en-US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</a:rPr>
              <a:t>while </a:t>
            </a:r>
            <a:r>
              <a:rPr lang="en-US" dirty="0">
                <a:solidFill>
                  <a:schemeClr val="tx1"/>
                </a:solidFill>
              </a:rPr>
              <a:t>( condition is true);</a:t>
            </a:r>
          </a:p>
        </p:txBody>
      </p:sp>
    </p:spTree>
    <p:extLst>
      <p:ext uri="{BB962C8B-B14F-4D97-AF65-F5344CB8AC3E}">
        <p14:creationId xmlns:p14="http://schemas.microsoft.com/office/powerpoint/2010/main" val="24630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while VS do.. </a:t>
            </a:r>
            <a:r>
              <a:rPr lang="en-US" sz="2800" dirty="0" smtClean="0"/>
              <a:t>while</a:t>
            </a:r>
            <a:endParaRPr lang="en-US" sz="2800" dirty="0"/>
          </a:p>
        </p:txBody>
      </p:sp>
      <p:pic>
        <p:nvPicPr>
          <p:cNvPr id="3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5907" y="1394539"/>
            <a:ext cx="6897624" cy="51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for</a:t>
            </a:r>
            <a:r>
              <a:rPr lang="en-US" sz="2000" dirty="0"/>
              <a:t>( counter initial value ; repeat the loop while ; counter increment/decrement</a:t>
            </a:r>
            <a:r>
              <a:rPr lang="en-US" sz="2000" dirty="0" smtClean="0"/>
              <a:t>)</a:t>
            </a:r>
          </a:p>
          <a:p>
            <a:pPr marL="114300" indent="0">
              <a:buNone/>
            </a:pPr>
            <a:r>
              <a:rPr lang="en-US" sz="2400" dirty="0"/>
              <a:t>{</a:t>
            </a:r>
          </a:p>
          <a:p>
            <a:pPr marL="114300" indent="0">
              <a:buNone/>
            </a:pPr>
            <a:r>
              <a:rPr lang="en-US" sz="2400" dirty="0" smtClean="0"/>
              <a:t>// </a:t>
            </a:r>
            <a:r>
              <a:rPr lang="en-US" sz="2400" dirty="0"/>
              <a:t>what to do in each loop/time ;</a:t>
            </a:r>
          </a:p>
          <a:p>
            <a:pPr marL="114300" indent="0">
              <a:buNone/>
            </a:pPr>
            <a:r>
              <a:rPr lang="en-US" sz="2400" dirty="0"/>
              <a:t>}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b="1" dirty="0"/>
              <a:t>Example</a:t>
            </a:r>
            <a:r>
              <a:rPr lang="en-US" sz="2400" dirty="0"/>
              <a:t>:</a:t>
            </a:r>
          </a:p>
          <a:p>
            <a:pPr marL="11430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for</a:t>
            </a:r>
            <a:r>
              <a:rPr lang="en-US" sz="2400" dirty="0"/>
              <a:t>( </a:t>
            </a:r>
            <a:r>
              <a:rPr lang="en-US" sz="2400" dirty="0" err="1"/>
              <a:t>int</a:t>
            </a:r>
            <a:r>
              <a:rPr lang="en-US" sz="2400" dirty="0"/>
              <a:t> counter = 0 ;	counter &lt; 5	;	counter = counter + 1)</a:t>
            </a:r>
          </a:p>
          <a:p>
            <a:pPr marL="114300" indent="0">
              <a:buNone/>
            </a:pPr>
            <a:r>
              <a:rPr lang="en-US" sz="2400" dirty="0"/>
              <a:t>{</a:t>
            </a:r>
          </a:p>
          <a:p>
            <a:pPr marL="114300" indent="0">
              <a:buNone/>
            </a:pPr>
            <a:r>
              <a:rPr lang="en-US" sz="2400" dirty="0"/>
              <a:t>// what to do in each loop/time ;</a:t>
            </a:r>
          </a:p>
          <a:p>
            <a:pPr marL="114300" indent="0">
              <a:buNone/>
            </a:pPr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92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 smtClean="0">
                <a:solidFill>
                  <a:schemeClr val="tx1">
                    <a:lumMod val="75000"/>
                  </a:schemeClr>
                </a:solidFill>
              </a:rPr>
              <a:t>Serial</a:t>
            </a:r>
            <a:r>
              <a:rPr lang="en-US" spc="-8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pc="-10" dirty="0" smtClean="0">
                <a:solidFill>
                  <a:schemeClr val="tx1">
                    <a:lumMod val="75000"/>
                  </a:schemeClr>
                </a:solidFill>
              </a:rPr>
              <a:t>monitor: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3444891"/>
            <a:ext cx="10515600" cy="4351338"/>
          </a:xfrm>
        </p:spPr>
        <p:txBody>
          <a:bodyPr/>
          <a:lstStyle/>
          <a:p>
            <a:r>
              <a:rPr lang="en-US" b="1" spc="-5" dirty="0">
                <a:latin typeface="Calibri"/>
                <a:cs typeface="Calibri"/>
              </a:rPr>
              <a:t>Used</a:t>
            </a:r>
            <a:r>
              <a:rPr lang="en-US" b="1" dirty="0">
                <a:latin typeface="Calibri"/>
                <a:cs typeface="Calibri"/>
              </a:rPr>
              <a:t> </a:t>
            </a:r>
            <a:r>
              <a:rPr lang="en-US" b="1" spc="-10" dirty="0">
                <a:latin typeface="Calibri"/>
                <a:cs typeface="Calibri"/>
              </a:rPr>
              <a:t>to</a:t>
            </a:r>
            <a:r>
              <a:rPr lang="en-US" b="1" spc="-15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print</a:t>
            </a:r>
            <a:r>
              <a:rPr lang="en-US" b="1" spc="-60" dirty="0">
                <a:latin typeface="Calibri"/>
                <a:cs typeface="Calibri"/>
              </a:rPr>
              <a:t> </a:t>
            </a:r>
            <a:r>
              <a:rPr lang="en-US" b="1" dirty="0">
                <a:latin typeface="Calibri"/>
                <a:cs typeface="Calibri"/>
              </a:rPr>
              <a:t>output</a:t>
            </a:r>
            <a:r>
              <a:rPr lang="en-US" b="1" spc="-35" dirty="0">
                <a:latin typeface="Calibri"/>
                <a:cs typeface="Calibri"/>
              </a:rPr>
              <a:t> </a:t>
            </a:r>
            <a:r>
              <a:rPr lang="en-US" b="1" spc="-10" dirty="0">
                <a:latin typeface="Calibri"/>
                <a:cs typeface="Calibri"/>
              </a:rPr>
              <a:t>to </a:t>
            </a:r>
            <a:r>
              <a:rPr lang="en-US" b="1" dirty="0">
                <a:latin typeface="Calibri"/>
                <a:cs typeface="Calibri"/>
              </a:rPr>
              <a:t>the</a:t>
            </a:r>
            <a:r>
              <a:rPr lang="en-US" b="1" spc="-30" dirty="0">
                <a:latin typeface="Calibri"/>
                <a:cs typeface="Calibri"/>
              </a:rPr>
              <a:t> </a:t>
            </a:r>
            <a:r>
              <a:rPr lang="en-US" b="1" spc="-5" dirty="0">
                <a:latin typeface="Calibri"/>
                <a:cs typeface="Calibri"/>
              </a:rPr>
              <a:t>user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1373" y="1757035"/>
            <a:ext cx="4089970" cy="42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1241250" cy="2900988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7782" y="3610471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dern No. 20" panose="02070704070505020303" pitchFamily="18" charset="0"/>
              </a:rPr>
              <a:t>Interfacing</a:t>
            </a:r>
            <a:endParaRPr lang="en-US" sz="88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3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7" y="1772847"/>
            <a:ext cx="2903929" cy="500090"/>
          </a:xfrm>
        </p:spPr>
        <p:txBody>
          <a:bodyPr>
            <a:normAutofit/>
          </a:bodyPr>
          <a:lstStyle/>
          <a:p>
            <a:pPr indent="-4572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q"/>
            </a:pPr>
            <a:r>
              <a:rPr lang="fr-FR" sz="2000" spc="-20" dirty="0" smtClean="0">
                <a:latin typeface="Verdana"/>
                <a:cs typeface="Verdana"/>
              </a:rPr>
              <a:t> L</a:t>
            </a:r>
            <a:r>
              <a:rPr lang="fr-FR" sz="2000" spc="-15" dirty="0" smtClean="0">
                <a:latin typeface="Verdana"/>
                <a:cs typeface="Verdana"/>
              </a:rPr>
              <a:t>M</a:t>
            </a:r>
            <a:r>
              <a:rPr lang="fr-FR" sz="2000" spc="-215" dirty="0" smtClean="0">
                <a:latin typeface="Verdana"/>
                <a:cs typeface="Verdana"/>
              </a:rPr>
              <a:t>3</a:t>
            </a:r>
            <a:r>
              <a:rPr lang="fr-FR" sz="2000" spc="-200" dirty="0" smtClean="0">
                <a:latin typeface="Verdana"/>
                <a:cs typeface="Verdana"/>
              </a:rPr>
              <a:t>5</a:t>
            </a:r>
            <a:r>
              <a:rPr lang="fr-FR" sz="2000" spc="-210" dirty="0" smtClean="0">
                <a:latin typeface="Verdana"/>
                <a:cs typeface="Verdana"/>
              </a:rPr>
              <a:t> </a:t>
            </a:r>
            <a:r>
              <a:rPr lang="fr-FR" sz="2000" spc="-150" dirty="0" err="1" smtClean="0">
                <a:latin typeface="Verdana"/>
                <a:cs typeface="Verdana"/>
              </a:rPr>
              <a:t>sen</a:t>
            </a:r>
            <a:r>
              <a:rPr lang="fr-FR" sz="2000" spc="-125" dirty="0" err="1" smtClean="0">
                <a:latin typeface="Verdana"/>
                <a:cs typeface="Verdana"/>
              </a:rPr>
              <a:t>s</a:t>
            </a:r>
            <a:r>
              <a:rPr lang="fr-FR" sz="2000" spc="95" dirty="0" err="1" smtClean="0">
                <a:latin typeface="Verdana"/>
                <a:cs typeface="Verdana"/>
              </a:rPr>
              <a:t>o</a:t>
            </a:r>
            <a:r>
              <a:rPr lang="fr-FR" sz="2000" spc="-305" dirty="0" err="1" smtClean="0">
                <a:latin typeface="Verdana"/>
                <a:cs typeface="Verdana"/>
              </a:rPr>
              <a:t>r</a:t>
            </a:r>
            <a:endParaRPr lang="fr-FR" sz="2000" dirty="0" smtClean="0">
              <a:latin typeface="Verdana"/>
              <a:cs typeface="Verdana"/>
            </a:endParaRPr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9658" y="1321671"/>
            <a:ext cx="2211542" cy="1586992"/>
          </a:xfrm>
          <a:prstGeom prst="rect">
            <a:avLst/>
          </a:prstGeom>
        </p:spPr>
      </p:pic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75016" y="3574388"/>
            <a:ext cx="4970418" cy="29726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1087" y="4860668"/>
            <a:ext cx="13282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4965" indent="-342900">
              <a:buClr>
                <a:schemeClr val="tx1">
                  <a:lumMod val="75000"/>
                </a:schemeClr>
              </a:buClr>
              <a:buFont typeface="Wingdings" panose="05000000000000000000" pitchFamily="2" charset="2"/>
              <a:buChar char="q"/>
              <a:tabLst>
                <a:tab pos="299085" algn="l"/>
                <a:tab pos="299720" algn="l"/>
              </a:tabLst>
            </a:pPr>
            <a:r>
              <a:rPr lang="en-US" sz="2000" spc="-45" dirty="0" smtClean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rPr>
              <a:t>Circuit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7248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</a:p>
        </p:txBody>
      </p:sp>
      <p:sp>
        <p:nvSpPr>
          <p:cNvPr id="4" name="object 2"/>
          <p:cNvSpPr txBox="1"/>
          <p:nvPr/>
        </p:nvSpPr>
        <p:spPr>
          <a:xfrm>
            <a:off x="1206021" y="2981183"/>
            <a:ext cx="305247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solidFill>
                <a:schemeClr val="tx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Automatically</a:t>
            </a:r>
            <a:r>
              <a:rPr sz="2000" spc="1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2000" spc="-1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Controlling</a:t>
            </a:r>
            <a:endParaRPr sz="2000" dirty="0">
              <a:solidFill>
                <a:schemeClr val="tx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  <a:p>
            <a:pPr marL="70485">
              <a:lnSpc>
                <a:spcPct val="100000"/>
              </a:lnSpc>
            </a:pPr>
            <a:r>
              <a:rPr sz="2000" spc="-5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air-conditioning</a:t>
            </a:r>
            <a:r>
              <a:rPr sz="200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 </a:t>
            </a:r>
            <a:r>
              <a:rPr sz="2000" spc="-30" dirty="0">
                <a:solidFill>
                  <a:schemeClr val="tx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</a:rPr>
              <a:t>system</a:t>
            </a:r>
            <a:endParaRPr sz="2000" dirty="0">
              <a:solidFill>
                <a:schemeClr val="tx1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02" y="1424940"/>
            <a:ext cx="4945380" cy="522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8D2B42-4047-49DB-9E2A-54C08FF8A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1088" y="4835768"/>
            <a:ext cx="10515600" cy="1183661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7200" dirty="0" smtClean="0">
                <a:solidFill>
                  <a:schemeClr val="tx1"/>
                </a:solidFill>
                <a:latin typeface="Bodoni MT Black" panose="02070A03080606020203" pitchFamily="18" charset="0"/>
                <a:hlinkClick r:id="rId3"/>
              </a:rPr>
              <a:t>GENIUS!</a:t>
            </a:r>
            <a:endParaRPr lang="en-US" sz="7200" dirty="0">
              <a:solidFill>
                <a:schemeClr val="tx1"/>
              </a:solidFill>
              <a:latin typeface="Bodoni MT Black" panose="02070A030806060202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5"/>
          <a:stretch/>
        </p:blipFill>
        <p:spPr>
          <a:xfrm>
            <a:off x="2599888" y="1767621"/>
            <a:ext cx="6858000" cy="28835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0631" y="1081454"/>
            <a:ext cx="8458200" cy="378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997" y="1720594"/>
            <a:ext cx="10515600" cy="4351338"/>
          </a:xfrm>
        </p:spPr>
        <p:txBody>
          <a:bodyPr/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lang="en-US" spc="-125" dirty="0">
                <a:latin typeface="Verdana"/>
                <a:cs typeface="Verdana"/>
              </a:rPr>
              <a:t>L</a:t>
            </a:r>
            <a:r>
              <a:rPr lang="en-US" spc="-185" dirty="0">
                <a:latin typeface="Verdana"/>
                <a:cs typeface="Verdana"/>
              </a:rPr>
              <a:t>D</a:t>
            </a:r>
            <a:r>
              <a:rPr lang="en-US" spc="-215" dirty="0">
                <a:latin typeface="Verdana"/>
                <a:cs typeface="Verdana"/>
              </a:rPr>
              <a:t>R</a:t>
            </a:r>
            <a:r>
              <a:rPr lang="en-US" spc="-170" dirty="0">
                <a:latin typeface="Verdana"/>
                <a:cs typeface="Verdana"/>
              </a:rPr>
              <a:t> </a:t>
            </a:r>
            <a:r>
              <a:rPr lang="en-US" spc="-509" dirty="0">
                <a:latin typeface="Verdana"/>
                <a:cs typeface="Verdana"/>
              </a:rPr>
              <a:t>=</a:t>
            </a:r>
            <a:r>
              <a:rPr lang="en-US" spc="-190" dirty="0">
                <a:latin typeface="Verdana"/>
                <a:cs typeface="Verdana"/>
              </a:rPr>
              <a:t> </a:t>
            </a:r>
            <a:r>
              <a:rPr lang="en-US" spc="-85" dirty="0">
                <a:latin typeface="Verdana"/>
                <a:cs typeface="Verdana"/>
              </a:rPr>
              <a:t>Li</a:t>
            </a:r>
            <a:r>
              <a:rPr lang="en-US" spc="-135" dirty="0">
                <a:latin typeface="Verdana"/>
                <a:cs typeface="Verdana"/>
              </a:rPr>
              <a:t>g</a:t>
            </a:r>
            <a:r>
              <a:rPr lang="en-US" spc="-95" dirty="0">
                <a:latin typeface="Verdana"/>
                <a:cs typeface="Verdana"/>
              </a:rPr>
              <a:t>ht</a:t>
            </a:r>
            <a:r>
              <a:rPr lang="en-US" spc="-170" dirty="0">
                <a:latin typeface="Verdana"/>
                <a:cs typeface="Verdana"/>
              </a:rPr>
              <a:t> </a:t>
            </a:r>
            <a:r>
              <a:rPr lang="en-US" spc="-75" dirty="0" smtClean="0">
                <a:latin typeface="Verdana"/>
                <a:cs typeface="Verdana"/>
              </a:rPr>
              <a:t>D</a:t>
            </a:r>
            <a:r>
              <a:rPr lang="en-US" spc="100" dirty="0" smtClean="0">
                <a:latin typeface="Verdana"/>
                <a:cs typeface="Verdana"/>
              </a:rPr>
              <a:t>epen</a:t>
            </a:r>
            <a:r>
              <a:rPr lang="en-US" spc="105" dirty="0" smtClean="0">
                <a:latin typeface="Verdana"/>
                <a:cs typeface="Verdana"/>
              </a:rPr>
              <a:t>d</a:t>
            </a:r>
            <a:r>
              <a:rPr lang="en-US" spc="-20" dirty="0" smtClean="0">
                <a:latin typeface="Verdana"/>
                <a:cs typeface="Verdana"/>
              </a:rPr>
              <a:t>ent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spc="-60" dirty="0" smtClean="0">
                <a:latin typeface="Verdana"/>
                <a:cs typeface="Verdana"/>
              </a:rPr>
              <a:t>resistance </a:t>
            </a:r>
            <a:r>
              <a:rPr lang="en-US" spc="-55" dirty="0" smtClean="0">
                <a:latin typeface="Verdana"/>
                <a:cs typeface="Verdana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pc="-35" dirty="0" smtClean="0">
                <a:latin typeface="Verdana"/>
                <a:cs typeface="Verdana"/>
              </a:rPr>
              <a:t>A</a:t>
            </a:r>
            <a:r>
              <a:rPr lang="en-US" spc="35" dirty="0" smtClean="0">
                <a:latin typeface="Verdana"/>
                <a:cs typeface="Verdana"/>
              </a:rPr>
              <a:t>l</a:t>
            </a:r>
            <a:r>
              <a:rPr lang="en-US" spc="-100" dirty="0" smtClean="0">
                <a:latin typeface="Verdana"/>
                <a:cs typeface="Verdana"/>
              </a:rPr>
              <a:t>s</a:t>
            </a:r>
            <a:r>
              <a:rPr lang="en-US" spc="-110" dirty="0" smtClean="0">
                <a:latin typeface="Verdana"/>
                <a:cs typeface="Verdana"/>
              </a:rPr>
              <a:t>o</a:t>
            </a:r>
            <a:r>
              <a:rPr lang="en-US" spc="-225" dirty="0" smtClean="0">
                <a:latin typeface="Verdana"/>
                <a:cs typeface="Verdana"/>
              </a:rPr>
              <a:t> </a:t>
            </a:r>
            <a:r>
              <a:rPr lang="en-US" spc="-55" dirty="0">
                <a:latin typeface="Verdana"/>
                <a:cs typeface="Verdana"/>
              </a:rPr>
              <a:t>kn</a:t>
            </a:r>
            <a:r>
              <a:rPr lang="en-US" spc="-65" dirty="0">
                <a:latin typeface="Verdana"/>
                <a:cs typeface="Verdana"/>
              </a:rPr>
              <a:t>o</a:t>
            </a:r>
            <a:r>
              <a:rPr lang="en-US" spc="50" dirty="0">
                <a:latin typeface="Verdana"/>
                <a:cs typeface="Verdana"/>
              </a:rPr>
              <a:t>w</a:t>
            </a:r>
            <a:r>
              <a:rPr lang="en-US" spc="-60" dirty="0">
                <a:latin typeface="Verdana"/>
                <a:cs typeface="Verdana"/>
              </a:rPr>
              <a:t>n</a:t>
            </a:r>
            <a:r>
              <a:rPr lang="en-US" spc="-195" dirty="0">
                <a:latin typeface="Verdana"/>
                <a:cs typeface="Verdana"/>
              </a:rPr>
              <a:t> </a:t>
            </a:r>
            <a:r>
              <a:rPr lang="en-US" spc="-190" dirty="0" smtClean="0">
                <a:latin typeface="Verdana"/>
                <a:cs typeface="Verdana"/>
              </a:rPr>
              <a:t>as:</a:t>
            </a:r>
            <a:r>
              <a:rPr lang="en-US" dirty="0" smtClean="0">
                <a:latin typeface="Verdana"/>
                <a:cs typeface="Verdana"/>
              </a:rPr>
              <a:t> </a:t>
            </a:r>
            <a:r>
              <a:rPr lang="en-US" spc="10" dirty="0" smtClean="0">
                <a:latin typeface="Verdana"/>
                <a:cs typeface="Verdana"/>
              </a:rPr>
              <a:t>Ph</a:t>
            </a:r>
            <a:r>
              <a:rPr lang="en-US" dirty="0" smtClean="0">
                <a:latin typeface="Verdana"/>
                <a:cs typeface="Verdana"/>
              </a:rPr>
              <a:t>o</a:t>
            </a:r>
            <a:r>
              <a:rPr lang="en-US" spc="-180" dirty="0" smtClean="0">
                <a:latin typeface="Verdana"/>
                <a:cs typeface="Verdana"/>
              </a:rPr>
              <a:t>t</a:t>
            </a:r>
            <a:r>
              <a:rPr lang="en-US" spc="110" dirty="0" smtClean="0">
                <a:latin typeface="Verdana"/>
                <a:cs typeface="Verdana"/>
              </a:rPr>
              <a:t>o</a:t>
            </a:r>
            <a:r>
              <a:rPr lang="en-US" spc="-110" dirty="0" smtClean="0">
                <a:latin typeface="Verdana"/>
                <a:cs typeface="Verdana"/>
              </a:rPr>
              <a:t> </a:t>
            </a:r>
            <a:r>
              <a:rPr lang="en-US" spc="-165" dirty="0">
                <a:latin typeface="Verdana"/>
                <a:cs typeface="Verdana"/>
              </a:rPr>
              <a:t>res</a:t>
            </a:r>
            <a:r>
              <a:rPr lang="en-US" spc="-180" dirty="0">
                <a:latin typeface="Verdana"/>
                <a:cs typeface="Verdana"/>
              </a:rPr>
              <a:t>i</a:t>
            </a:r>
            <a:r>
              <a:rPr lang="en-US" spc="-325" dirty="0">
                <a:latin typeface="Verdana"/>
                <a:cs typeface="Verdana"/>
              </a:rPr>
              <a:t>s</a:t>
            </a:r>
            <a:r>
              <a:rPr lang="en-US" spc="-180" dirty="0">
                <a:latin typeface="Verdana"/>
                <a:cs typeface="Verdana"/>
              </a:rPr>
              <a:t>t</a:t>
            </a:r>
            <a:r>
              <a:rPr lang="en-US" spc="100" dirty="0">
                <a:latin typeface="Verdana"/>
                <a:cs typeface="Verdana"/>
              </a:rPr>
              <a:t>o</a:t>
            </a:r>
            <a:r>
              <a:rPr lang="en-US" spc="-305" dirty="0">
                <a:latin typeface="Verdana"/>
                <a:cs typeface="Verdana"/>
              </a:rPr>
              <a:t>r</a:t>
            </a:r>
            <a:r>
              <a:rPr lang="en-US" spc="-100" dirty="0">
                <a:latin typeface="Verdana"/>
                <a:cs typeface="Verdana"/>
              </a:rPr>
              <a:t> </a:t>
            </a:r>
            <a:r>
              <a:rPr lang="en-US" spc="-509" dirty="0">
                <a:latin typeface="Verdana"/>
                <a:cs typeface="Verdana"/>
              </a:rPr>
              <a:t>=</a:t>
            </a:r>
            <a:r>
              <a:rPr lang="en-US" spc="-185" dirty="0">
                <a:latin typeface="Verdana"/>
                <a:cs typeface="Verdana"/>
              </a:rPr>
              <a:t> </a:t>
            </a:r>
            <a:r>
              <a:rPr lang="en-US" spc="60" dirty="0">
                <a:latin typeface="Verdana"/>
                <a:cs typeface="Verdana"/>
              </a:rPr>
              <a:t>ph</a:t>
            </a:r>
            <a:r>
              <a:rPr lang="en-US" spc="55" dirty="0">
                <a:latin typeface="Verdana"/>
                <a:cs typeface="Verdana"/>
              </a:rPr>
              <a:t>o</a:t>
            </a:r>
            <a:r>
              <a:rPr lang="en-US" spc="-180" dirty="0">
                <a:latin typeface="Verdana"/>
                <a:cs typeface="Verdana"/>
              </a:rPr>
              <a:t>t</a:t>
            </a:r>
            <a:r>
              <a:rPr lang="en-US" spc="110" dirty="0">
                <a:latin typeface="Verdana"/>
                <a:cs typeface="Verdana"/>
              </a:rPr>
              <a:t>o</a:t>
            </a:r>
            <a:r>
              <a:rPr lang="en-US" spc="-135" dirty="0">
                <a:latin typeface="Verdana"/>
                <a:cs typeface="Verdana"/>
              </a:rPr>
              <a:t> </a:t>
            </a:r>
            <a:r>
              <a:rPr lang="en-US" spc="305" dirty="0">
                <a:latin typeface="Verdana"/>
                <a:cs typeface="Verdana"/>
              </a:rPr>
              <a:t>c</a:t>
            </a:r>
            <a:r>
              <a:rPr lang="en-US" spc="-35" dirty="0">
                <a:latin typeface="Verdana"/>
                <a:cs typeface="Verdana"/>
              </a:rPr>
              <a:t>e</a:t>
            </a:r>
            <a:r>
              <a:rPr lang="en-US" spc="30" dirty="0">
                <a:latin typeface="Verdana"/>
                <a:cs typeface="Verdana"/>
              </a:rPr>
              <a:t>l</a:t>
            </a:r>
            <a:r>
              <a:rPr lang="en-US" spc="-180" dirty="0">
                <a:latin typeface="Verdana"/>
                <a:cs typeface="Verdana"/>
              </a:rPr>
              <a:t>l</a:t>
            </a:r>
            <a:endParaRPr lang="en-US" dirty="0">
              <a:latin typeface="Verdana"/>
              <a:cs typeface="Verdana"/>
            </a:endParaRP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1535" y="4610948"/>
            <a:ext cx="1938094" cy="7427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5643" y="1637646"/>
            <a:ext cx="1089878" cy="2089621"/>
          </a:xfrm>
          <a:prstGeom prst="rect">
            <a:avLst/>
          </a:prstGeom>
        </p:spPr>
      </p:pic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9594" y="3233366"/>
            <a:ext cx="4743203" cy="304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499" y="3304416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Circuit:</a:t>
            </a:r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0345" y="1955726"/>
            <a:ext cx="8894064" cy="378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sensor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7774" y="3070424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Code: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0763" y="1517469"/>
            <a:ext cx="4302905" cy="444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0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 CONTROL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1- remote </a:t>
            </a:r>
            <a:r>
              <a:rPr lang="en-US" dirty="0" smtClean="0"/>
              <a:t>controller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/>
              <a:t>2- Bluetooth module</a:t>
            </a:r>
          </a:p>
        </p:txBody>
      </p:sp>
      <p:pic>
        <p:nvPicPr>
          <p:cNvPr id="4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31172" y="1397339"/>
            <a:ext cx="2195432" cy="2472799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2951" y="3635471"/>
            <a:ext cx="1858032" cy="2242814"/>
          </a:xfrm>
          <a:prstGeom prst="rect">
            <a:avLst/>
          </a:prstGeom>
        </p:spPr>
      </p:pic>
      <p:pic>
        <p:nvPicPr>
          <p:cNvPr id="6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8411" y="4322474"/>
            <a:ext cx="2582768" cy="103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module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791" y="3324000"/>
            <a:ext cx="3409026" cy="1092274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Switching led using your phone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5538" y="1227243"/>
            <a:ext cx="3023616" cy="4609013"/>
          </a:xfrm>
          <a:prstGeom prst="rect">
            <a:avLst/>
          </a:prstGeom>
        </p:spPr>
      </p:pic>
      <p:pic>
        <p:nvPicPr>
          <p:cNvPr id="5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2701" y="1299671"/>
            <a:ext cx="3788665" cy="51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590" y="3415233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Liquid Crystal Display:</a:t>
            </a: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111" y="2011075"/>
            <a:ext cx="4726577" cy="357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LCD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5162" y="1365068"/>
            <a:ext cx="4293969" cy="48528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88" y="1900283"/>
            <a:ext cx="2940699" cy="399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6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LCD</a:t>
            </a:r>
            <a:endParaRPr lang="en-US" dirty="0"/>
          </a:p>
        </p:txBody>
      </p:sp>
      <p:pic>
        <p:nvPicPr>
          <p:cNvPr id="4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0162" y="1944323"/>
            <a:ext cx="5624276" cy="38516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1088" y="3309024"/>
            <a:ext cx="3084942" cy="84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356870" algn="l"/>
              </a:tabLst>
            </a:pPr>
            <a:r>
              <a:rPr lang="en-US" sz="2400" b="1" spc="-150" dirty="0" smtClean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rPr>
              <a:t>Note:</a:t>
            </a:r>
            <a:endParaRPr lang="en-US" sz="2400" b="1" spc="-150" dirty="0">
              <a:solidFill>
                <a:schemeClr val="tx1">
                  <a:lumMod val="75000"/>
                </a:schemeClr>
              </a:solidFill>
              <a:latin typeface="Verdana"/>
              <a:cs typeface="Verdana"/>
            </a:endParaRPr>
          </a:p>
          <a:p>
            <a:pPr marL="12700">
              <a:spcBef>
                <a:spcPts val="100"/>
              </a:spcBef>
              <a:tabLst>
                <a:tab pos="356870" algn="l"/>
              </a:tabLst>
            </a:pPr>
            <a:r>
              <a:rPr lang="en-US" sz="2400" spc="-150" dirty="0" err="1" smtClean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rPr>
              <a:t>lcd</a:t>
            </a:r>
            <a:r>
              <a:rPr lang="en-US" sz="2400" spc="-150" dirty="0" smtClean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rPr>
              <a:t>(rs,e,d4,d5,d6,d7</a:t>
            </a:r>
            <a:r>
              <a:rPr lang="en-US" sz="2400" spc="-150" dirty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rPr>
              <a:t>)</a:t>
            </a:r>
            <a:endParaRPr lang="en-US" sz="2400" dirty="0">
              <a:solidFill>
                <a:schemeClr val="tx1">
                  <a:lumMod val="75000"/>
                </a:schemeClr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5133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LCD with I2C:</a:t>
            </a:r>
          </a:p>
        </p:txBody>
      </p:sp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3417" y="1883663"/>
            <a:ext cx="5687567" cy="3870960"/>
          </a:xfrm>
          <a:prstGeom prst="rect">
            <a:avLst/>
          </a:prstGeom>
        </p:spPr>
      </p:pic>
      <p:pic>
        <p:nvPicPr>
          <p:cNvPr id="5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821" y="1883663"/>
            <a:ext cx="5065448" cy="40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Any Questions..?</a:t>
            </a:r>
            <a:endParaRPr lang="en-US" sz="96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8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Outlines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Arduino IDE</a:t>
            </a:r>
          </a:p>
          <a:p>
            <a:r>
              <a:rPr lang="en-US" dirty="0" smtClean="0"/>
              <a:t>Programming basics</a:t>
            </a:r>
          </a:p>
          <a:p>
            <a:r>
              <a:rPr lang="en-US" dirty="0" smtClean="0"/>
              <a:t>Basics of electrical/electronics circuits</a:t>
            </a:r>
          </a:p>
          <a:p>
            <a:r>
              <a:rPr lang="en-US" sz="7200" dirty="0" smtClean="0"/>
              <a:t>Sensors</a:t>
            </a:r>
          </a:p>
          <a:p>
            <a:r>
              <a:rPr lang="en-US" dirty="0" smtClean="0"/>
              <a:t>Motors &amp; motor dives</a:t>
            </a:r>
          </a:p>
          <a:p>
            <a:r>
              <a:rPr lang="en-US" dirty="0" smtClean="0"/>
              <a:t>Wireless control</a:t>
            </a:r>
          </a:p>
          <a:p>
            <a:r>
              <a:rPr lang="en-US" dirty="0" smtClean="0"/>
              <a:t>LCD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11" y="3068516"/>
            <a:ext cx="11073468" cy="2230918"/>
          </a:xfrm>
        </p:spPr>
        <p:txBody>
          <a:bodyPr>
            <a:noAutofit/>
          </a:bodyPr>
          <a:lstStyle/>
          <a:p>
            <a:r>
              <a:rPr lang="en-US" sz="13800" dirty="0" smtClean="0">
                <a:latin typeface="Modern No. 20" panose="02070704070505020303" pitchFamily="18" charset="0"/>
              </a:rPr>
              <a:t>Thank You</a:t>
            </a:r>
            <a:endParaRPr lang="en-US" sz="13800" dirty="0"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4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5" b="28835"/>
          <a:stretch>
            <a:fillRect/>
          </a:stretch>
        </p:blipFill>
        <p:spPr>
          <a:xfrm>
            <a:off x="0" y="0"/>
            <a:ext cx="11357812" cy="2903621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  <a:effectLst>
            <a:glow rad="139700">
              <a:schemeClr val="accent5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  <a:reflection blurRad="6350" stA="50000" endA="300" endPos="90000" dir="5400000" sy="-100000" algn="bl" rotWithShape="0"/>
            <a:softEdge rad="63500"/>
          </a:effectLst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2172" y="3540133"/>
            <a:ext cx="11073468" cy="1275723"/>
          </a:xfrm>
        </p:spPr>
        <p:txBody>
          <a:bodyPr>
            <a:noAutofit/>
          </a:bodyPr>
          <a:lstStyle/>
          <a:p>
            <a:r>
              <a:rPr lang="en-US" sz="8800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Embedded Systems</a:t>
            </a:r>
            <a:endParaRPr lang="en-US" sz="88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50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An embedded system is a system that includes hardware </a:t>
            </a:r>
            <a:r>
              <a:rPr lang="en-US" dirty="0" smtClean="0"/>
              <a:t>and software </a:t>
            </a:r>
            <a:r>
              <a:rPr lang="en-US" dirty="0"/>
              <a:t>combination to reach a specific target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For </a:t>
            </a:r>
            <a:r>
              <a:rPr lang="en-US" dirty="0" smtClean="0"/>
              <a:t>example: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Camera </a:t>
            </a:r>
            <a:r>
              <a:rPr lang="en-US" dirty="0"/>
              <a:t>, iPod, older types of mobile phones, Arduino ..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94469"/>
            <a:ext cx="6945165" cy="435133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Why do we need embedded systems?</a:t>
            </a:r>
          </a:p>
          <a:p>
            <a:pPr lvl="1" algn="just">
              <a:lnSpc>
                <a:spcPct val="170000"/>
              </a:lnSpc>
            </a:pPr>
            <a:r>
              <a:rPr lang="en-US" dirty="0"/>
              <a:t>Before embedded </a:t>
            </a:r>
            <a:r>
              <a:rPr lang="en-US" dirty="0" smtClean="0"/>
              <a:t>systems all </a:t>
            </a:r>
            <a:r>
              <a:rPr lang="en-US" dirty="0"/>
              <a:t>the circuits designed </a:t>
            </a:r>
            <a:r>
              <a:rPr lang="en-US" dirty="0">
                <a:solidFill>
                  <a:srgbClr val="FF0000"/>
                </a:solidFill>
              </a:rPr>
              <a:t>were fixed</a:t>
            </a:r>
            <a:r>
              <a:rPr lang="en-US" dirty="0" smtClean="0"/>
              <a:t>.</a:t>
            </a:r>
            <a:endParaRPr lang="en-US" dirty="0"/>
          </a:p>
          <a:p>
            <a:pPr algn="just">
              <a:lnSpc>
                <a:spcPct val="170000"/>
              </a:lnSpc>
            </a:pPr>
            <a:r>
              <a:rPr lang="en-US" dirty="0"/>
              <a:t>After microcontrollers now you can have  unlimited no. of changes on circuits </a:t>
            </a:r>
            <a:r>
              <a:rPr lang="en-US" dirty="0">
                <a:solidFill>
                  <a:srgbClr val="FF0000"/>
                </a:solidFill>
              </a:rPr>
              <a:t>without</a:t>
            </a:r>
            <a:r>
              <a:rPr lang="en-US" dirty="0"/>
              <a:t>  soldering or any changes on circuit configuration.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049" y="1694469"/>
            <a:ext cx="3764404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94469"/>
            <a:ext cx="10515600" cy="1658331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Microcontrollers</a:t>
            </a:r>
          </a:p>
          <a:p>
            <a:pPr marL="571500" lvl="1" indent="0">
              <a:buNone/>
            </a:pPr>
            <a:r>
              <a:rPr lang="en-US" sz="3200" dirty="0" smtClean="0"/>
              <a:t>	Simply </a:t>
            </a:r>
            <a:r>
              <a:rPr lang="en-US" sz="3200" dirty="0"/>
              <a:t>it’s like a processor with a built-in RAM.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245" y="3637503"/>
            <a:ext cx="2877312" cy="2340864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7706" y="3665183"/>
            <a:ext cx="2876757" cy="23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088" y="1694469"/>
            <a:ext cx="10515600" cy="759973"/>
          </a:xfrm>
        </p:spPr>
        <p:txBody>
          <a:bodyPr>
            <a:norm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00" b="1" dirty="0"/>
              <a:t>Chips based on Microcontroller: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8923" y="3041789"/>
            <a:ext cx="2573697" cy="1694350"/>
          </a:xfrm>
          <a:prstGeom prst="rect">
            <a:avLst/>
          </a:prstGeom>
        </p:spPr>
      </p:pic>
      <p:pic>
        <p:nvPicPr>
          <p:cNvPr id="5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1832" y="3023616"/>
            <a:ext cx="2499360" cy="1874519"/>
          </a:xfrm>
          <a:prstGeom prst="rect">
            <a:avLst/>
          </a:prstGeom>
        </p:spPr>
      </p:pic>
      <p:pic>
        <p:nvPicPr>
          <p:cNvPr id="6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26389" y="3075282"/>
            <a:ext cx="2594819" cy="1802946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8996298" y="5357571"/>
            <a:ext cx="884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Verdana"/>
                <a:cs typeface="Verdana"/>
              </a:rPr>
              <a:t>A</a:t>
            </a:r>
            <a:r>
              <a:rPr sz="1800" spc="-225" dirty="0">
                <a:latin typeface="Verdana"/>
                <a:cs typeface="Verdana"/>
              </a:rPr>
              <a:t>r</a:t>
            </a:r>
            <a:r>
              <a:rPr sz="1800" spc="100" dirty="0">
                <a:latin typeface="Verdana"/>
                <a:cs typeface="Verdana"/>
              </a:rPr>
              <a:t>d</a:t>
            </a:r>
            <a:r>
              <a:rPr sz="1800" spc="-40" dirty="0">
                <a:latin typeface="Verdana"/>
                <a:cs typeface="Verdana"/>
              </a:rPr>
              <a:t>u</a:t>
            </a:r>
            <a:r>
              <a:rPr sz="1800" spc="-114" dirty="0">
                <a:latin typeface="Verdana"/>
                <a:cs typeface="Verdana"/>
              </a:rPr>
              <a:t>i</a:t>
            </a:r>
            <a:r>
              <a:rPr sz="1800" spc="-45" dirty="0">
                <a:latin typeface="Verdana"/>
                <a:cs typeface="Verdana"/>
              </a:rPr>
              <a:t>n</a:t>
            </a:r>
            <a:r>
              <a:rPr sz="1800" spc="85" dirty="0">
                <a:latin typeface="Verdana"/>
                <a:cs typeface="Verdana"/>
              </a:rPr>
              <a:t>o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8" name="object 7"/>
          <p:cNvSpPr txBox="1"/>
          <p:nvPr/>
        </p:nvSpPr>
        <p:spPr>
          <a:xfrm>
            <a:off x="5651753" y="5357571"/>
            <a:ext cx="81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Verdana"/>
                <a:cs typeface="Verdana"/>
              </a:rPr>
              <a:t>Galileo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880742" y="5357571"/>
            <a:ext cx="136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latin typeface="Verdana"/>
                <a:cs typeface="Verdana"/>
              </a:rPr>
              <a:t>R</a:t>
            </a:r>
            <a:r>
              <a:rPr sz="1800" spc="135" dirty="0">
                <a:latin typeface="Verdana"/>
                <a:cs typeface="Verdana"/>
              </a:rPr>
              <a:t>a</a:t>
            </a:r>
            <a:r>
              <a:rPr sz="1800" spc="-70" dirty="0">
                <a:latin typeface="Verdana"/>
                <a:cs typeface="Verdana"/>
              </a:rPr>
              <a:t>s</a:t>
            </a:r>
            <a:r>
              <a:rPr sz="1800" spc="-85" dirty="0">
                <a:latin typeface="Verdana"/>
                <a:cs typeface="Verdana"/>
              </a:rPr>
              <a:t>p</a:t>
            </a:r>
            <a:r>
              <a:rPr sz="1800" spc="-15" dirty="0">
                <a:latin typeface="Verdana"/>
                <a:cs typeface="Verdana"/>
              </a:rPr>
              <a:t>be</a:t>
            </a:r>
            <a:r>
              <a:rPr sz="1800" dirty="0">
                <a:latin typeface="Verdana"/>
                <a:cs typeface="Verdana"/>
              </a:rPr>
              <a:t>r</a:t>
            </a:r>
            <a:r>
              <a:rPr sz="1800" spc="-225" dirty="0">
                <a:latin typeface="Verdana"/>
                <a:cs typeface="Verdana"/>
              </a:rPr>
              <a:t>r</a:t>
            </a:r>
            <a:r>
              <a:rPr sz="1800" spc="-105" dirty="0">
                <a:latin typeface="Verdana"/>
                <a:cs typeface="Verdana"/>
              </a:rPr>
              <a:t>y</a:t>
            </a:r>
            <a:r>
              <a:rPr sz="1800" spc="-185" dirty="0">
                <a:latin typeface="Verdana"/>
                <a:cs typeface="Verdana"/>
              </a:rPr>
              <a:t> </a:t>
            </a:r>
            <a:r>
              <a:rPr sz="1800" spc="-35" dirty="0">
                <a:latin typeface="Verdana"/>
                <a:cs typeface="Verdana"/>
              </a:rPr>
              <a:t>P</a:t>
            </a:r>
            <a:r>
              <a:rPr sz="1800" spc="-135" dirty="0">
                <a:latin typeface="Verdana"/>
                <a:cs typeface="Verdana"/>
              </a:rPr>
              <a:t>i</a:t>
            </a:r>
            <a:endParaRPr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025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EEE '22 Theme">
  <a:themeElements>
    <a:clrScheme name="IEEE CLORS">
      <a:dk1>
        <a:srgbClr val="00679B"/>
      </a:dk1>
      <a:lt1>
        <a:srgbClr val="FFFFFF"/>
      </a:lt1>
      <a:dk2>
        <a:srgbClr val="0095E0"/>
      </a:dk2>
      <a:lt2>
        <a:srgbClr val="FFFFFF"/>
      </a:lt2>
      <a:accent1>
        <a:srgbClr val="F4B183"/>
      </a:accent1>
      <a:accent2>
        <a:srgbClr val="FFFFF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9B"/>
      </a:hlink>
      <a:folHlink>
        <a:srgbClr val="ED7D3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648</Words>
  <Application>Microsoft Office PowerPoint</Application>
  <PresentationFormat>Widescreen</PresentationFormat>
  <Paragraphs>157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Verdana</vt:lpstr>
      <vt:lpstr>Calibri</vt:lpstr>
      <vt:lpstr>Bodoni MT Black</vt:lpstr>
      <vt:lpstr>Modern No. 20</vt:lpstr>
      <vt:lpstr>Arial</vt:lpstr>
      <vt:lpstr>Mongolian Baiti</vt:lpstr>
      <vt:lpstr>Poppins</vt:lpstr>
      <vt:lpstr>Wingdings</vt:lpstr>
      <vt:lpstr>IEEE '22 Theme</vt:lpstr>
      <vt:lpstr>Custom Design</vt:lpstr>
      <vt:lpstr>Arduino Workshop</vt:lpstr>
      <vt:lpstr>At first, Let me know what do you expect from this workshop?</vt:lpstr>
      <vt:lpstr>PowerPoint Presentation</vt:lpstr>
      <vt:lpstr>Workshop Outlines</vt:lpstr>
      <vt:lpstr>Embedded Systems</vt:lpstr>
      <vt:lpstr>Embedded Systems</vt:lpstr>
      <vt:lpstr>Embedded Systems</vt:lpstr>
      <vt:lpstr>Embedded Systems</vt:lpstr>
      <vt:lpstr>Embedded Systems</vt:lpstr>
      <vt:lpstr>Arduino Uno</vt:lpstr>
      <vt:lpstr>PowerPoint Presentation</vt:lpstr>
      <vt:lpstr>What’s on the UNO board?</vt:lpstr>
      <vt:lpstr>Digital Signal</vt:lpstr>
      <vt:lpstr>Digital Inputs</vt:lpstr>
      <vt:lpstr>Analog Signal</vt:lpstr>
      <vt:lpstr>Why should we convert A to D?</vt:lpstr>
      <vt:lpstr>Analog OUTPUT (PWM)</vt:lpstr>
      <vt:lpstr>Analog and Digital i/o functions</vt:lpstr>
      <vt:lpstr>Other important Functions:</vt:lpstr>
      <vt:lpstr>1st project: Blinking an LED:</vt:lpstr>
      <vt:lpstr>Coding Principles</vt:lpstr>
      <vt:lpstr>If statement</vt:lpstr>
      <vt:lpstr>while loop</vt:lpstr>
      <vt:lpstr>while VS do.. while</vt:lpstr>
      <vt:lpstr>For loop</vt:lpstr>
      <vt:lpstr>Serial monitor:</vt:lpstr>
      <vt:lpstr>Interfacing</vt:lpstr>
      <vt:lpstr>Temperature sensor</vt:lpstr>
      <vt:lpstr>Application:</vt:lpstr>
      <vt:lpstr>Light sensor</vt:lpstr>
      <vt:lpstr>Light sensor</vt:lpstr>
      <vt:lpstr>Light sensor</vt:lpstr>
      <vt:lpstr>WIRELESS  CONTROL</vt:lpstr>
      <vt:lpstr>Bluetooth module</vt:lpstr>
      <vt:lpstr>LCD</vt:lpstr>
      <vt:lpstr>LCD</vt:lpstr>
      <vt:lpstr>LCD</vt:lpstr>
      <vt:lpstr>LCD with I2C:</vt:lpstr>
      <vt:lpstr>Any Questions..?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Raafat</dc:creator>
  <cp:lastModifiedBy>Microsoft account</cp:lastModifiedBy>
  <cp:revision>36</cp:revision>
  <dcterms:modified xsi:type="dcterms:W3CDTF">2023-01-31T14:08:26Z</dcterms:modified>
</cp:coreProperties>
</file>